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6" r:id="rId4"/>
    <p:sldId id="287" r:id="rId5"/>
    <p:sldId id="269" r:id="rId6"/>
    <p:sldId id="271" r:id="rId7"/>
    <p:sldId id="273" r:id="rId8"/>
    <p:sldId id="272" r:id="rId9"/>
    <p:sldId id="268" r:id="rId10"/>
    <p:sldId id="270" r:id="rId11"/>
    <p:sldId id="274" r:id="rId12"/>
    <p:sldId id="278" r:id="rId13"/>
    <p:sldId id="284" r:id="rId14"/>
    <p:sldId id="265" r:id="rId15"/>
    <p:sldId id="286" r:id="rId16"/>
    <p:sldId id="275" r:id="rId17"/>
    <p:sldId id="280" r:id="rId18"/>
    <p:sldId id="281" r:id="rId19"/>
    <p:sldId id="282" r:id="rId20"/>
    <p:sldId id="285" r:id="rId21"/>
    <p:sldId id="289" r:id="rId22"/>
    <p:sldId id="290" r:id="rId23"/>
    <p:sldId id="283" r:id="rId24"/>
    <p:sldId id="277" r:id="rId25"/>
    <p:sldId id="258" r:id="rId26"/>
    <p:sldId id="257" r:id="rId27"/>
    <p:sldId id="28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4" d="100"/>
          <a:sy n="104" d="100"/>
        </p:scale>
        <p:origin x="316" y="-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D1F85-501D-6E62-1111-BDE66B19F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CC5A3-CF78-7944-80E1-21D8834CC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7FEBA-26D0-90CE-BE7E-C63FC1F1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2A231-F65B-20BB-4809-883DCC2A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7D776-9A7E-C739-F364-DD99C531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1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BA00E-BA51-0CFE-ED08-71E4A7A1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749FB0-4CDA-E0A5-C816-899D77CEE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0E85F-4191-A6F3-9A09-6DBB3716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42DF8-02D2-E429-14C4-9A795EBF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CCBF2-3884-D180-1790-A4AD00C6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4EB445-6A1F-3012-DDD7-D5827833C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B9DCBD-B94E-89DE-E44D-F97498C77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97703-9846-4F71-8819-65AFC9B8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FD81D-FED2-BCDE-AC60-BC452236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E648F-9213-0079-127D-2F6C7806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8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ECD6D-9CEE-DC2C-744F-87B48B527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0855CB-0020-F766-BD87-5781FA602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0449F-45EE-5677-142D-5E43A648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66521-89BD-25FA-F270-4B7113E7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888DB-4CF6-8D4F-25CA-A13F688B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5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A0A0E-C3DA-9C4A-7DC5-FE5A4823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B1FF6F-7915-901B-A1E2-104B92B0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2BABD-458E-E82C-2F67-5A8F44FA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E7FDE-04FA-38EB-BF4D-313D5F5F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23A14-7BB6-6D0F-9D6A-58776CF4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979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B28CC-18AB-0324-317D-DE92659A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6CAE8-4CCF-AE4F-6FFB-4C497CFF9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0513A-F81F-88F0-E655-44A9234A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B19A5-492F-AE7D-B194-A14EAA2B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582A65-3547-8DF2-3D11-43D4E26C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100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D95EB-ECE1-06F7-FD19-53711260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B1866-F51E-44A0-9ACF-9BA4C21F4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C843CA-4B6B-552E-A20A-69D525905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5B766B-A411-7F75-BE46-84191DF0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318C1F-031C-DA4E-7D88-D8CD3203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80C1A6-D93A-001C-C7F1-27601CC0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5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44F02-FC66-6777-B7B0-6518AF64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29D79-3742-C0DB-9041-BBC783949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CA6961-7FD7-5375-E9B2-CD230ED6A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06F74F-17E8-443E-A1E7-75E107EE4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C1CECA-5F2A-799C-A82D-FFB13917A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B9F462-F818-FFE3-9869-1F921C7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12AD51-74A6-B198-89CC-A70848D1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25AA9D-2480-B353-02BE-C5730587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87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DD900-0CC8-6796-4A25-B95CBDC1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9C53E7-B788-6832-6076-D499A5AF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3CFD39-C772-A2C2-A339-A5681273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BDE1A8-F283-BFBB-90D1-AF6ECB1A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56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3857B8-54DC-3974-0546-4378DE8C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17E17C-6F9E-3F3D-3996-7DA9589BB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31A175-DACD-3F7C-AE72-21E3CEC8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4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D6EF5-320C-A09F-4DDF-2EBED085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471DE-25FB-EE1F-E61A-39FFC8941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A3AA78-4B2C-4A44-63E4-BBE85AD6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9071DD-A61B-10A8-3FCC-98558EB9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880789-1ED9-6C35-0D3D-CBD22D8E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456E3A-36E6-1079-47D3-C8BA7D24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58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ADD47-A983-4904-EF3D-D7A7F94C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1B557-7D98-3B3E-8478-EE15AA93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3C733-8DD9-766F-E231-7FB014DE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9C04C-4D38-913C-8C21-EBF752E2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D66A7-82A4-81EA-7A53-002AF0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2863C-BA10-39E7-25DA-C448D2C2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F8BE71-C5B2-AA1D-17A5-678940B1A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BA21B2-7CB3-28E5-4AA1-86B4FFFB8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DB1C1A-5724-7449-3DCF-4FA26CBA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F1B44-CB0E-3B45-FB59-F6FAE720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30A90A-4130-C45E-B8E6-25042902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834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AE5A-48EF-4C0B-52C0-3BDF6925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A2DD98-4A97-8532-E673-5F88DEED5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C151FE-8403-D817-FA58-1E6C63C9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6FA53-A5B9-2B39-CC62-CAA7EF73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4FB4F-0C8E-B5F4-10C8-8EC3CD81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12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1F0FB7-D2DF-C7C0-81EE-017838885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2E8764-C645-7939-CFAA-B39561D1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E7359-B7D8-E07A-E2E6-19F3766C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50314-2E33-8D4E-2AA7-75E55394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48025-9F4D-1F5C-F10C-97086222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89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D58A9-1099-9D13-5902-88314D7F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343F80-A1CF-6620-F87A-9369DD882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44779-7646-AB1F-D1AD-AD979D4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ED04A0-51E2-4BC4-A919-A3CBC4FF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03F63-B190-099C-5021-D5D9F410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04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C3D5B-E060-C5C2-1EE7-B61CFEE8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F1BFD-3886-F1DF-E8EB-2C40EF297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8DF7A2-4887-50B8-DEB6-A4F9D37D9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E497BA-6CD5-E716-3C9D-F2A80992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632BB1-ABD8-D812-240E-BE4997FB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3F8088-09F1-9AE7-1617-5B8A188C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4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51C96-731C-BDA0-9E89-BF9BFB9B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45D60-E972-EAF1-8EF9-8E65C04D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F78E28-966B-258F-DC9D-068AC02F3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6D9900-3A3E-B7E7-5000-E2610DABD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D371B0-A54E-735D-E134-9725E925E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51676C-6C7B-7313-FA56-30407D64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4137E5-CB28-4FF9-892A-DC33FFD9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CABB05-5A9C-14B2-94A9-7CACD629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40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5F7F2-7CBE-4ADD-B8E1-543AA92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2A9AC5-9143-DF55-643D-C94322FF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FEFD06-5643-C776-6E71-33BA2935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65621B-84D9-3DD3-1190-AA913B74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8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A4069F-FEFE-FEA5-6684-F23044DB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A3C472-7099-FAED-E6AD-DBCA49CB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3DB43D-D014-9215-FF73-5169CB6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29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2C779-1C84-036F-2A2D-AEB8B903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D5276-3A7B-E076-317E-1E02A1720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B204-3F04-0E6F-872B-703D649C5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35462D-D709-C086-1E4B-615A4AAA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FB4849-D0DF-85E8-DBD5-6E43CA02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3268F-7FF7-D4CA-ADCA-9A026879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7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1C21C-4D90-B06A-D4C3-41C27243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25E4A6-8E80-3670-4682-F164FC9FC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23DCA7-4D12-0B48-25D9-2AC0E76C2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3E4EEE-7BF0-EDF5-F414-305DB79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4B1E91-C8ED-33B1-AFDD-AA79D729D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87744B-3DCA-1678-3BD8-DCA31ED4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36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4B8E03-257B-C0B9-0D3F-F9EBE0B2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D2B88E-4A35-511B-661D-8EC34DE73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15C1E-1E4F-C056-412C-B0E66F023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90431-B350-42E9-96A5-A07B551460A1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21D34-53B1-67BC-85C8-BE0EC056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D7B35-E7BA-2CAF-46FF-913E3FE18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025AF-6C20-4741-9540-4643E36BA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E0A429-9BE0-C50D-7FC1-5D1EBED7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FBF134-C729-2EDD-3089-0ACCD230F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899644-9FA5-D989-27E4-C226F6A46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273E-891D-473E-943D-9327A318BFD0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148B8-0A6F-FCF7-2F2C-02FCCD1F8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D1F64B-C759-A022-75B2-95A910ED4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432C5-D75B-4F7A-8326-F65D6B63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42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235E127-25AB-75EB-C78F-EE5E65843079}"/>
              </a:ext>
            </a:extLst>
          </p:cNvPr>
          <p:cNvSpPr txBox="1"/>
          <p:nvPr/>
        </p:nvSpPr>
        <p:spPr>
          <a:xfrm>
            <a:off x="959467" y="1565185"/>
            <a:ext cx="7945994" cy="331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Preprocessing</a:t>
            </a:r>
          </a:p>
          <a:p>
            <a:pPr marL="742950" marR="0" lvl="0" indent="-7429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Extraction</a:t>
            </a:r>
          </a:p>
          <a:p>
            <a:pPr marL="742950" marR="0" lvl="0" indent="-7429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Selection</a:t>
            </a:r>
          </a:p>
          <a:p>
            <a:pPr marL="742950" marR="0" lvl="0" indent="-7429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Classification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B047C0-16ED-6839-6CEC-3C760D73BF93}"/>
              </a:ext>
            </a:extLst>
          </p:cNvPr>
          <p:cNvSpPr txBox="1"/>
          <p:nvPr/>
        </p:nvSpPr>
        <p:spPr>
          <a:xfrm>
            <a:off x="344555" y="212035"/>
            <a:ext cx="4053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Procedures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7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ROIs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DC631655-F8A1-9C3B-A409-D8F6784F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2" y="1428647"/>
            <a:ext cx="4813547" cy="4000706"/>
          </a:xfrm>
          <a:prstGeom prst="rect">
            <a:avLst/>
          </a:prstGeom>
        </p:spPr>
      </p:pic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76C1E9E4-EAD4-5D2C-17AB-269906C9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61" y="1229344"/>
            <a:ext cx="5867702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8E66D-D00D-F611-9704-A05F10068EEB}"/>
              </a:ext>
            </a:extLst>
          </p:cNvPr>
          <p:cNvSpPr txBox="1"/>
          <p:nvPr/>
        </p:nvSpPr>
        <p:spPr>
          <a:xfrm>
            <a:off x="857284" y="2552678"/>
            <a:ext cx="1024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PPMI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AE538A-8157-FC9D-13E5-5E621E6C6FC1}"/>
              </a:ext>
            </a:extLst>
          </p:cNvPr>
          <p:cNvSpPr txBox="1"/>
          <p:nvPr/>
        </p:nvSpPr>
        <p:spPr>
          <a:xfrm>
            <a:off x="2229170" y="1179158"/>
            <a:ext cx="10823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age, sex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6C9AB9-63CC-288E-581E-C7408B60E0FC}"/>
              </a:ext>
            </a:extLst>
          </p:cNvPr>
          <p:cNvSpPr txBox="1"/>
          <p:nvPr/>
        </p:nvSpPr>
        <p:spPr>
          <a:xfrm>
            <a:off x="2229170" y="2398790"/>
            <a:ext cx="199125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duration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2C2DD8-57D2-BF9E-79C9-F7008304EB56}"/>
              </a:ext>
            </a:extLst>
          </p:cNvPr>
          <p:cNvSpPr txBox="1"/>
          <p:nvPr/>
        </p:nvSpPr>
        <p:spPr>
          <a:xfrm>
            <a:off x="2229170" y="3621495"/>
            <a:ext cx="11929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radiomics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B9C6F51-9301-6CCF-B4A2-D14251D0452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172250" y="4105889"/>
            <a:ext cx="537757" cy="12309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6832FEC-9982-A5B6-92B9-333AC1E6A492}"/>
              </a:ext>
            </a:extLst>
          </p:cNvPr>
          <p:cNvSpPr txBox="1"/>
          <p:nvPr/>
        </p:nvSpPr>
        <p:spPr>
          <a:xfrm>
            <a:off x="9052113" y="1179158"/>
            <a:ext cx="9637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90DC26-C2AA-1D72-6EC6-67139EDCA014}"/>
              </a:ext>
            </a:extLst>
          </p:cNvPr>
          <p:cNvSpPr txBox="1"/>
          <p:nvPr/>
        </p:nvSpPr>
        <p:spPr>
          <a:xfrm>
            <a:off x="6326835" y="2291068"/>
            <a:ext cx="16979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C45D9D5-F217-ED35-197B-EC7745255D98}"/>
              </a:ext>
            </a:extLst>
          </p:cNvPr>
          <p:cNvSpPr txBox="1"/>
          <p:nvPr/>
        </p:nvSpPr>
        <p:spPr>
          <a:xfrm>
            <a:off x="4913415" y="1519447"/>
            <a:ext cx="97013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53BA250-A85C-410A-A4E5-8E2F89614A83}"/>
              </a:ext>
            </a:extLst>
          </p:cNvPr>
          <p:cNvCxnSpPr>
            <a:stCxn id="2" idx="3"/>
            <a:endCxn id="27" idx="1"/>
          </p:cNvCxnSpPr>
          <p:nvPr/>
        </p:nvCxnSpPr>
        <p:spPr>
          <a:xfrm>
            <a:off x="3311518" y="1594657"/>
            <a:ext cx="1601897" cy="340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1F48E25C-6946-E201-CB2D-88787AF940F7}"/>
              </a:ext>
            </a:extLst>
          </p:cNvPr>
          <p:cNvCxnSpPr>
            <a:stCxn id="3" idx="3"/>
            <a:endCxn id="27" idx="1"/>
          </p:cNvCxnSpPr>
          <p:nvPr/>
        </p:nvCxnSpPr>
        <p:spPr>
          <a:xfrm flipV="1">
            <a:off x="4220421" y="1934946"/>
            <a:ext cx="692994" cy="8793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5087A21-5768-F96A-E399-3D322CDD0EE0}"/>
              </a:ext>
            </a:extLst>
          </p:cNvPr>
          <p:cNvSpPr txBox="1"/>
          <p:nvPr/>
        </p:nvSpPr>
        <p:spPr>
          <a:xfrm>
            <a:off x="4913415" y="2883143"/>
            <a:ext cx="9701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</a:t>
            </a:r>
          </a:p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4790AD8-BF1D-A7FF-C8C8-AA7305C972FA}"/>
              </a:ext>
            </a:extLst>
          </p:cNvPr>
          <p:cNvCxnSpPr>
            <a:stCxn id="27" idx="2"/>
            <a:endCxn id="36" idx="0"/>
          </p:cNvCxnSpPr>
          <p:nvPr/>
        </p:nvCxnSpPr>
        <p:spPr>
          <a:xfrm>
            <a:off x="5398484" y="2350444"/>
            <a:ext cx="0" cy="53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B8F4A287-8F4D-769F-1DDA-818668EC7224}"/>
              </a:ext>
            </a:extLst>
          </p:cNvPr>
          <p:cNvCxnSpPr>
            <a:cxnSpLocks/>
            <a:stCxn id="27" idx="3"/>
            <a:endCxn id="9" idx="1"/>
          </p:cNvCxnSpPr>
          <p:nvPr/>
        </p:nvCxnSpPr>
        <p:spPr>
          <a:xfrm>
            <a:off x="5883552" y="1934946"/>
            <a:ext cx="443283" cy="6177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9F7B7B17-4575-FC67-301C-0FC0AE8E05FA}"/>
              </a:ext>
            </a:extLst>
          </p:cNvPr>
          <p:cNvCxnSpPr>
            <a:cxnSpLocks/>
            <a:stCxn id="36" idx="3"/>
            <a:endCxn id="9" idx="1"/>
          </p:cNvCxnSpPr>
          <p:nvPr/>
        </p:nvCxnSpPr>
        <p:spPr>
          <a:xfrm flipV="1">
            <a:off x="5883552" y="2552678"/>
            <a:ext cx="443283" cy="9306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15C89964-6B6D-073D-7827-8E48ACFE7605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8024736" y="1440768"/>
            <a:ext cx="1027377" cy="1111910"/>
          </a:xfrm>
          <a:prstGeom prst="bentConnector3">
            <a:avLst>
              <a:gd name="adj1" fmla="val 235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CA94D8D9-3F48-7502-3576-6E45C73B7D17}"/>
              </a:ext>
            </a:extLst>
          </p:cNvPr>
          <p:cNvCxnSpPr>
            <a:cxnSpLocks/>
            <a:stCxn id="13" idx="3"/>
            <a:endCxn id="2" idx="1"/>
          </p:cNvCxnSpPr>
          <p:nvPr/>
        </p:nvCxnSpPr>
        <p:spPr>
          <a:xfrm flipV="1">
            <a:off x="1881923" y="1594657"/>
            <a:ext cx="347247" cy="121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B6DB9F90-5A3D-BD9B-0D01-91B133EA743E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>
            <a:off x="1881923" y="2814288"/>
            <a:ext cx="34724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5428A4C5-3F03-39F2-56BA-295A84DBB2AE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881923" y="2814288"/>
            <a:ext cx="347247" cy="1222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C2391F9-F9D5-73AB-0E10-24F870355DE9}"/>
              </a:ext>
            </a:extLst>
          </p:cNvPr>
          <p:cNvSpPr txBox="1"/>
          <p:nvPr/>
        </p:nvSpPr>
        <p:spPr>
          <a:xfrm>
            <a:off x="4056609" y="4728639"/>
            <a:ext cx="268374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B6E23DC-6FD9-AAB6-AFA7-8A9886208843}"/>
              </a:ext>
            </a:extLst>
          </p:cNvPr>
          <p:cNvCxnSpPr>
            <a:cxnSpLocks/>
            <a:stCxn id="6" idx="0"/>
            <a:endCxn id="36" idx="2"/>
          </p:cNvCxnSpPr>
          <p:nvPr/>
        </p:nvCxnSpPr>
        <p:spPr>
          <a:xfrm flipV="1">
            <a:off x="5398483" y="4083472"/>
            <a:ext cx="1" cy="64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CFA4EAE-D980-59D6-2DBB-14C2BC84065F}"/>
              </a:ext>
            </a:extLst>
          </p:cNvPr>
          <p:cNvSpPr txBox="1"/>
          <p:nvPr/>
        </p:nvSpPr>
        <p:spPr>
          <a:xfrm>
            <a:off x="8402547" y="2137179"/>
            <a:ext cx="97013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A016CA-FE16-854A-7ABD-CA055C79E1BE}"/>
              </a:ext>
            </a:extLst>
          </p:cNvPr>
          <p:cNvSpPr txBox="1"/>
          <p:nvPr/>
        </p:nvSpPr>
        <p:spPr>
          <a:xfrm>
            <a:off x="9969963" y="2137179"/>
            <a:ext cx="9701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</a:t>
            </a:r>
          </a:p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18A0B2-D519-58FB-4502-113B52DCACDC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 rot="5400000">
            <a:off x="8993396" y="1596598"/>
            <a:ext cx="434801" cy="6463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DD52C1B-087F-B501-2FCA-809529629D0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6200000" flipH="1">
            <a:off x="9777104" y="1459250"/>
            <a:ext cx="434801" cy="9210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A80BCC0-2C30-48D0-FF98-22348FC62A95}"/>
              </a:ext>
            </a:extLst>
          </p:cNvPr>
          <p:cNvSpPr txBox="1"/>
          <p:nvPr/>
        </p:nvSpPr>
        <p:spPr>
          <a:xfrm>
            <a:off x="8299118" y="3821862"/>
            <a:ext cx="28488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N=1000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5E7FC95-93FA-8923-5966-DE53D8CA857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887615" y="2968176"/>
            <a:ext cx="1" cy="86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592BB3F-6D4C-AAE9-E003-2CBBCE45A8F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0455032" y="3337508"/>
            <a:ext cx="0" cy="49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9B36F39-6A70-CF32-29E5-392EE2111FA6}"/>
              </a:ext>
            </a:extLst>
          </p:cNvPr>
          <p:cNvSpPr txBox="1"/>
          <p:nvPr/>
        </p:nvSpPr>
        <p:spPr>
          <a:xfrm>
            <a:off x="9003637" y="4937158"/>
            <a:ext cx="143981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CI, t-test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D2C1363-BFBA-10B4-989E-C9710CDD3D04}"/>
              </a:ext>
            </a:extLst>
          </p:cNvPr>
          <p:cNvCxnSpPr>
            <a:cxnSpLocks/>
            <a:stCxn id="41" idx="2"/>
            <a:endCxn id="62" idx="0"/>
          </p:cNvCxnSpPr>
          <p:nvPr/>
        </p:nvCxnSpPr>
        <p:spPr>
          <a:xfrm flipH="1">
            <a:off x="9723546" y="4345082"/>
            <a:ext cx="1" cy="59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B9669145-1A27-BCC4-E679-DE91AFEDF9A0}"/>
              </a:ext>
            </a:extLst>
          </p:cNvPr>
          <p:cNvSpPr txBox="1"/>
          <p:nvPr/>
        </p:nvSpPr>
        <p:spPr>
          <a:xfrm>
            <a:off x="2229170" y="5259698"/>
            <a:ext cx="1356462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Pos: &gt;0.3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Neg: &lt;=0.3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B8DBFEFF-61B8-8E5A-1D6D-B61DF9D170DC}"/>
              </a:ext>
            </a:extLst>
          </p:cNvPr>
          <p:cNvCxnSpPr>
            <a:cxnSpLocks/>
            <a:stCxn id="13" idx="3"/>
            <a:endCxn id="81" idx="1"/>
          </p:cNvCxnSpPr>
          <p:nvPr/>
        </p:nvCxnSpPr>
        <p:spPr>
          <a:xfrm>
            <a:off x="1881923" y="2814288"/>
            <a:ext cx="347247" cy="30147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A03DEBDB-5A8C-6997-0A0E-A0BF2C509652}"/>
              </a:ext>
            </a:extLst>
          </p:cNvPr>
          <p:cNvCxnSpPr>
            <a:cxnSpLocks/>
            <a:stCxn id="81" idx="3"/>
            <a:endCxn id="6" idx="2"/>
          </p:cNvCxnSpPr>
          <p:nvPr/>
        </p:nvCxnSpPr>
        <p:spPr>
          <a:xfrm flipV="1">
            <a:off x="3585632" y="5251859"/>
            <a:ext cx="1812851" cy="5772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6B71D585-ADD2-A3A3-E843-9DF9A78AD117}"/>
              </a:ext>
            </a:extLst>
          </p:cNvPr>
          <p:cNvCxnSpPr>
            <a:cxnSpLocks/>
            <a:stCxn id="81" idx="3"/>
            <a:endCxn id="9" idx="2"/>
          </p:cNvCxnSpPr>
          <p:nvPr/>
        </p:nvCxnSpPr>
        <p:spPr>
          <a:xfrm flipV="1">
            <a:off x="3585632" y="2814288"/>
            <a:ext cx="3590154" cy="3014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65AC2F02-7AA2-17B8-50D5-E083AEFB4832}"/>
              </a:ext>
            </a:extLst>
          </p:cNvPr>
          <p:cNvSpPr txBox="1"/>
          <p:nvPr/>
        </p:nvSpPr>
        <p:spPr>
          <a:xfrm>
            <a:off x="3799773" y="5769709"/>
            <a:ext cx="11817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59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4403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PPMI Data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8E66D-D00D-F611-9704-A05F10068EEB}"/>
              </a:ext>
            </a:extLst>
          </p:cNvPr>
          <p:cNvSpPr txBox="1"/>
          <p:nvPr/>
        </p:nvSpPr>
        <p:spPr>
          <a:xfrm>
            <a:off x="426584" y="2698450"/>
            <a:ext cx="1024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PPMI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AE538A-8157-FC9D-13E5-5E621E6C6FC1}"/>
              </a:ext>
            </a:extLst>
          </p:cNvPr>
          <p:cNvSpPr txBox="1"/>
          <p:nvPr/>
        </p:nvSpPr>
        <p:spPr>
          <a:xfrm>
            <a:off x="2553844" y="1306924"/>
            <a:ext cx="22589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age, sex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6C9AB9-63CC-288E-581E-C7408B60E0FC}"/>
              </a:ext>
            </a:extLst>
          </p:cNvPr>
          <p:cNvSpPr txBox="1"/>
          <p:nvPr/>
        </p:nvSpPr>
        <p:spPr>
          <a:xfrm>
            <a:off x="2553844" y="2544562"/>
            <a:ext cx="199125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duration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2C2DD8-57D2-BF9E-79C9-F7008304EB56}"/>
              </a:ext>
            </a:extLst>
          </p:cNvPr>
          <p:cNvSpPr txBox="1"/>
          <p:nvPr/>
        </p:nvSpPr>
        <p:spPr>
          <a:xfrm>
            <a:off x="2553844" y="3764772"/>
            <a:ext cx="8034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CA94D8D9-3F48-7502-3576-6E45C73B7D17}"/>
              </a:ext>
            </a:extLst>
          </p:cNvPr>
          <p:cNvCxnSpPr>
            <a:cxnSpLocks/>
            <a:stCxn id="13" idx="3"/>
            <a:endCxn id="2" idx="1"/>
          </p:cNvCxnSpPr>
          <p:nvPr/>
        </p:nvCxnSpPr>
        <p:spPr>
          <a:xfrm flipV="1">
            <a:off x="1451223" y="1722423"/>
            <a:ext cx="1102621" cy="12376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B6DB9F90-5A3D-BD9B-0D01-91B133EA743E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>
            <a:off x="1451223" y="2960060"/>
            <a:ext cx="11026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5428A4C5-3F03-39F2-56BA-295A84DBB2AE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451223" y="2960060"/>
            <a:ext cx="1102621" cy="1066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B9669145-1A27-BCC4-E679-DE91AFEDF9A0}"/>
              </a:ext>
            </a:extLst>
          </p:cNvPr>
          <p:cNvSpPr txBox="1"/>
          <p:nvPr/>
        </p:nvSpPr>
        <p:spPr>
          <a:xfrm>
            <a:off x="2553845" y="4888636"/>
            <a:ext cx="4597734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(output of the classifiers)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 (annotated as 1): response rate&gt;0.3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 (annotated as 0): : response rate &lt;=0.3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B8DBFEFF-61B8-8E5A-1D6D-B61DF9D170DC}"/>
              </a:ext>
            </a:extLst>
          </p:cNvPr>
          <p:cNvCxnSpPr>
            <a:cxnSpLocks/>
            <a:stCxn id="13" idx="3"/>
            <a:endCxn id="81" idx="1"/>
          </p:cNvCxnSpPr>
          <p:nvPr/>
        </p:nvCxnSpPr>
        <p:spPr>
          <a:xfrm>
            <a:off x="1451223" y="2960060"/>
            <a:ext cx="1102622" cy="24979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502A43F-3DF3-4C2E-C764-095F61BFB1B3}"/>
              </a:ext>
            </a:extLst>
          </p:cNvPr>
          <p:cNvSpPr txBox="1"/>
          <p:nvPr/>
        </p:nvSpPr>
        <p:spPr>
          <a:xfrm>
            <a:off x="4370292" y="3764772"/>
            <a:ext cx="21707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 MPRAGE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0A84133-2543-1645-020D-DA3801BF5753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3357269" y="4026382"/>
            <a:ext cx="1013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12134295-FD4D-033C-3D16-C0AA8F8545DB}"/>
              </a:ext>
            </a:extLst>
          </p:cNvPr>
          <p:cNvSpPr txBox="1"/>
          <p:nvPr/>
        </p:nvSpPr>
        <p:spPr>
          <a:xfrm>
            <a:off x="6235148" y="1137047"/>
            <a:ext cx="17315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 Strip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FSL BET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4EAA718E-FD6A-A60B-C747-1CE13891223B}"/>
              </a:ext>
            </a:extLst>
          </p:cNvPr>
          <p:cNvCxnSpPr>
            <a:cxnSpLocks/>
            <a:stCxn id="35" idx="0"/>
            <a:endCxn id="42" idx="1"/>
          </p:cNvCxnSpPr>
          <p:nvPr/>
        </p:nvCxnSpPr>
        <p:spPr>
          <a:xfrm rot="5400000" flipH="1" flipV="1">
            <a:off x="4739304" y="2268928"/>
            <a:ext cx="2212226" cy="7794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8CDA088-F823-1F49-59FD-3373A8B8B80D}"/>
              </a:ext>
            </a:extLst>
          </p:cNvPr>
          <p:cNvSpPr txBox="1"/>
          <p:nvPr/>
        </p:nvSpPr>
        <p:spPr>
          <a:xfrm>
            <a:off x="8333565" y="1029325"/>
            <a:ext cx="3586239" cy="104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AntsRegistration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PD25-T1MPRAGE-template-1mm.nii.gz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888E549-3AD3-ECD7-602D-24CF8B1899AB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 flipV="1">
            <a:off x="7966712" y="1552545"/>
            <a:ext cx="3668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48E8544-AF91-E4F1-702E-D799C0AE26B9}"/>
              </a:ext>
            </a:extLst>
          </p:cNvPr>
          <p:cNvSpPr txBox="1"/>
          <p:nvPr/>
        </p:nvSpPr>
        <p:spPr>
          <a:xfrm>
            <a:off x="8811260" y="2707973"/>
            <a:ext cx="2630848" cy="104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PyRadiomics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w/ atlas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PD25-subcortical-1mm.nii.gz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FBDE48C-693F-6D67-901B-E8B84BD0D2FB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 flipH="1">
            <a:off x="10126684" y="2075765"/>
            <a:ext cx="1" cy="63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4B04725A-2714-445D-501B-58341B04B452}"/>
              </a:ext>
            </a:extLst>
          </p:cNvPr>
          <p:cNvSpPr txBox="1"/>
          <p:nvPr/>
        </p:nvSpPr>
        <p:spPr>
          <a:xfrm>
            <a:off x="9274527" y="4386621"/>
            <a:ext cx="1704313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ROIs: 8*2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RN, SN,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STN, CAU,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 descr="卡通人物&#10;&#10;低可信度描述已自动生成">
            <a:extLst>
              <a:ext uri="{FF2B5EF4-FFF2-40B4-BE49-F238E27FC236}">
                <a16:creationId xmlns:a16="http://schemas.microsoft.com/office/drawing/2014/main" id="{763B0D0F-CE29-338D-99D8-9765BD2E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97" y="4386621"/>
            <a:ext cx="1384371" cy="1708238"/>
          </a:xfrm>
          <a:prstGeom prst="rect">
            <a:avLst/>
          </a:prstGeom>
        </p:spPr>
      </p:pic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69F1427-5C14-9D35-D781-8730E4CE73DC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>
            <a:off x="10126684" y="3754413"/>
            <a:ext cx="0" cy="63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7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713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Image Feature Extraction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C62B5-DFB9-3519-28A5-CAD4F82FC3CD}"/>
              </a:ext>
            </a:extLst>
          </p:cNvPr>
          <p:cNvSpPr txBox="1"/>
          <p:nvPr/>
        </p:nvSpPr>
        <p:spPr>
          <a:xfrm>
            <a:off x="2051472" y="2367144"/>
            <a:ext cx="58381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DB97FA-2DFE-821B-963D-F7196DA252DE}"/>
              </a:ext>
            </a:extLst>
          </p:cNvPr>
          <p:cNvSpPr txBox="1"/>
          <p:nvPr/>
        </p:nvSpPr>
        <p:spPr>
          <a:xfrm>
            <a:off x="3425229" y="3529470"/>
            <a:ext cx="2296591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ROIs: 8*2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RN, SN,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STN, CAU,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5033FF-64A4-560B-9AF5-EF10FAB1A8A5}"/>
              </a:ext>
            </a:extLst>
          </p:cNvPr>
          <p:cNvSpPr txBox="1"/>
          <p:nvPr/>
        </p:nvSpPr>
        <p:spPr>
          <a:xfrm>
            <a:off x="6926288" y="2367144"/>
            <a:ext cx="20970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PyRadiomics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F68DC16-A74A-99BD-7D02-574016F1ED1C}"/>
              </a:ext>
            </a:extLst>
          </p:cNvPr>
          <p:cNvSpPr txBox="1"/>
          <p:nvPr/>
        </p:nvSpPr>
        <p:spPr>
          <a:xfrm>
            <a:off x="6527941" y="2948437"/>
            <a:ext cx="2893741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Radiomics: 86*16 </a:t>
            </a:r>
          </a:p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Firstorder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GLCM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GLRLM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GLSZM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F92CBCB1-1B73-2843-45BB-BF905837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40" y="1774635"/>
            <a:ext cx="1384371" cy="170823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A61F9B2-3A2A-4A26-3316-C13992665D8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35286" y="2628754"/>
            <a:ext cx="1246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BA4327F-9282-2E04-D67D-09C06324FB79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5265711" y="2628754"/>
            <a:ext cx="1660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33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5F28F5-EDF5-4271-A11E-4FA6725CEA00}"/>
              </a:ext>
            </a:extLst>
          </p:cNvPr>
          <p:cNvSpPr txBox="1"/>
          <p:nvPr/>
        </p:nvSpPr>
        <p:spPr>
          <a:xfrm>
            <a:off x="2802237" y="2042464"/>
            <a:ext cx="1818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5B60A-A480-C19C-DD72-2ED37B8489E7}"/>
              </a:ext>
            </a:extLst>
          </p:cNvPr>
          <p:cNvSpPr txBox="1"/>
          <p:nvPr/>
        </p:nvSpPr>
        <p:spPr>
          <a:xfrm>
            <a:off x="2968117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N=222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A1292ED-A95D-14B8-FEA1-439EAB5C868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4620363" y="2304074"/>
            <a:ext cx="85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C2DBCDC-FA55-3009-485F-C6D556731807}"/>
              </a:ext>
            </a:extLst>
          </p:cNvPr>
          <p:cNvSpPr txBox="1"/>
          <p:nvPr/>
        </p:nvSpPr>
        <p:spPr>
          <a:xfrm>
            <a:off x="5479111" y="2042464"/>
            <a:ext cx="12602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AB2671-A927-2247-EA4C-4AAFB2FB5607}"/>
              </a:ext>
            </a:extLst>
          </p:cNvPr>
          <p:cNvSpPr txBox="1"/>
          <p:nvPr/>
        </p:nvSpPr>
        <p:spPr>
          <a:xfrm>
            <a:off x="5366068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44FB4E-B015-EF18-E283-5CAA7A28104A}"/>
              </a:ext>
            </a:extLst>
          </p:cNvPr>
          <p:cNvSpPr txBox="1"/>
          <p:nvPr/>
        </p:nvSpPr>
        <p:spPr>
          <a:xfrm>
            <a:off x="7862942" y="2042464"/>
            <a:ext cx="13244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678E69-D779-99A6-4727-B717F571DBB9}"/>
              </a:ext>
            </a:extLst>
          </p:cNvPr>
          <p:cNvSpPr txBox="1"/>
          <p:nvPr/>
        </p:nvSpPr>
        <p:spPr>
          <a:xfrm>
            <a:off x="7776583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DCA0CA-FCE6-D0C5-C0D6-8B7EE6D62BE2}"/>
              </a:ext>
            </a:extLst>
          </p:cNvPr>
          <p:cNvSpPr txBox="1"/>
          <p:nvPr/>
        </p:nvSpPr>
        <p:spPr>
          <a:xfrm>
            <a:off x="10267844" y="2042464"/>
            <a:ext cx="843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17718E-91BF-1C19-3628-A821014AF7AF}"/>
              </a:ext>
            </a:extLst>
          </p:cNvPr>
          <p:cNvSpPr txBox="1"/>
          <p:nvPr/>
        </p:nvSpPr>
        <p:spPr>
          <a:xfrm>
            <a:off x="10046029" y="2635404"/>
            <a:ext cx="12871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3C0313-FE08-7220-0DB5-179080E3EC4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739392" y="2304074"/>
            <a:ext cx="112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FD02161-D1EA-9269-0A06-1AF6C3A642A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9187344" y="2304074"/>
            <a:ext cx="108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8B4E2AE-F197-803B-DB99-E9ED7A939417}"/>
              </a:ext>
            </a:extLst>
          </p:cNvPr>
          <p:cNvSpPr txBox="1"/>
          <p:nvPr/>
        </p:nvSpPr>
        <p:spPr>
          <a:xfrm>
            <a:off x="1239123" y="4129856"/>
            <a:ext cx="99170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rTHA_original_gldm_LargeDependenceHighGrayLevelEmphasis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lGPi_original_glcm_Correlation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rCAU_original_glszm_LargeAreaHighGrayLevelEmphasis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rCAU_original_glcm_Idn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81593-FDBE-BCC2-6B8A-2C530CE7A787}"/>
              </a:ext>
            </a:extLst>
          </p:cNvPr>
          <p:cNvSpPr txBox="1"/>
          <p:nvPr/>
        </p:nvSpPr>
        <p:spPr>
          <a:xfrm>
            <a:off x="1010039" y="2042464"/>
            <a:ext cx="104067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F653B0-A905-C78B-58A0-26C0EF9C02A5}"/>
              </a:ext>
            </a:extLst>
          </p:cNvPr>
          <p:cNvSpPr txBox="1"/>
          <p:nvPr/>
        </p:nvSpPr>
        <p:spPr>
          <a:xfrm>
            <a:off x="787192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N=86*16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E8B884C-B47D-F111-03AD-2E19B316895F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2050709" y="2304074"/>
            <a:ext cx="751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9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AD42593-92D3-1CE9-FF5E-4644CC071095}"/>
              </a:ext>
            </a:extLst>
          </p:cNvPr>
          <p:cNvCxnSpPr>
            <a:cxnSpLocks/>
          </p:cNvCxnSpPr>
          <p:nvPr/>
        </p:nvCxnSpPr>
        <p:spPr>
          <a:xfrm>
            <a:off x="5085640" y="4121814"/>
            <a:ext cx="19914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8DD9A6A-419B-A1BB-864B-778B850A8EE5}"/>
              </a:ext>
            </a:extLst>
          </p:cNvPr>
          <p:cNvSpPr txBox="1"/>
          <p:nvPr/>
        </p:nvSpPr>
        <p:spPr>
          <a:xfrm>
            <a:off x="5274685" y="3298028"/>
            <a:ext cx="164262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when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|&gt;0.8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473838-7D45-FC1D-E39A-42E7A836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81" y="2229381"/>
            <a:ext cx="1060176" cy="8179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114C21-5B98-8C9F-D4C9-75DE76F0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57" y="2226641"/>
            <a:ext cx="1060177" cy="817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D60383-1B47-C555-52E0-32EA1D5B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33" y="2229131"/>
            <a:ext cx="1060177" cy="8179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359AF3-8079-96E9-0888-C43ABF14E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909" y="2226641"/>
            <a:ext cx="1060177" cy="817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62BBC9-4E38-043B-C33B-7A8F9BC8A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80" y="3054676"/>
            <a:ext cx="1060177" cy="8179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EC93D68-B2AC-76C9-8EA8-F458DFB30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556" y="3051937"/>
            <a:ext cx="1060078" cy="8178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9D2548F-E247-6121-C9F2-D6B856748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831" y="3059323"/>
            <a:ext cx="1060078" cy="8178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57E04DA-9B3A-315D-6EA6-13242AAA71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008" y="3059323"/>
            <a:ext cx="1060078" cy="81783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F23467B-0AC4-7EEA-FD9D-392A09ECE2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76" y="4360561"/>
            <a:ext cx="1060080" cy="81783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9F23549-88B4-CACB-3EE3-2CD9194C4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883" y="4360561"/>
            <a:ext cx="1069751" cy="82529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1356EF-836A-B73B-A8E1-146AFB0A32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2829" y="4360560"/>
            <a:ext cx="1060080" cy="8178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BE4E55F-73DD-1BD6-4247-4976806EEA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2909" y="4360559"/>
            <a:ext cx="1060177" cy="81791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6CCF203-5EE8-D3EE-A4DA-BCE4829770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380" y="5185857"/>
            <a:ext cx="1060176" cy="8179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0B1C2D-ACF3-873A-9F5E-2E850FE84A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2688" y="5185781"/>
            <a:ext cx="1060176" cy="81790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98E8C37-1F71-3606-1740-D26344E37D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7945" y="5190675"/>
            <a:ext cx="1069751" cy="82529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061A138-03AA-C3FA-9BB0-94F5CAF494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9535" y="5196815"/>
            <a:ext cx="1053832" cy="81301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AB47D75-37A5-B83B-7829-9AE700D70E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8635" y="2290028"/>
            <a:ext cx="4163766" cy="367799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1FD18A5B-DB0B-A006-F4CB-EEF0A69487AA}"/>
              </a:ext>
            </a:extLst>
          </p:cNvPr>
          <p:cNvSpPr txBox="1"/>
          <p:nvPr/>
        </p:nvSpPr>
        <p:spPr>
          <a:xfrm>
            <a:off x="2160093" y="6092879"/>
            <a:ext cx="1192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86x16</a:t>
            </a:r>
            <a:endParaRPr lang="zh-CN" altLang="en-US" sz="2800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528CAB1-C8D7-A402-C5E8-DF3EBDBFF7E1}"/>
              </a:ext>
            </a:extLst>
          </p:cNvPr>
          <p:cNvSpPr txBox="1"/>
          <p:nvPr/>
        </p:nvSpPr>
        <p:spPr>
          <a:xfrm>
            <a:off x="8839182" y="6092879"/>
            <a:ext cx="833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222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8BAA3-F124-C171-8448-4ADEA6DCCEAC}"/>
              </a:ext>
            </a:extLst>
          </p:cNvPr>
          <p:cNvSpPr txBox="1"/>
          <p:nvPr/>
        </p:nvSpPr>
        <p:spPr>
          <a:xfrm>
            <a:off x="1364791" y="929281"/>
            <a:ext cx="1818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D1D85A-696C-B7C5-93B1-F25FD8D1C26D}"/>
              </a:ext>
            </a:extLst>
          </p:cNvPr>
          <p:cNvSpPr txBox="1"/>
          <p:nvPr/>
        </p:nvSpPr>
        <p:spPr>
          <a:xfrm>
            <a:off x="153067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N=222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1390922-17E0-70E7-0F94-16FF1515B9E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182917" y="1190891"/>
            <a:ext cx="85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004F62-2845-AE00-900E-C8021374ED70}"/>
              </a:ext>
            </a:extLst>
          </p:cNvPr>
          <p:cNvSpPr txBox="1"/>
          <p:nvPr/>
        </p:nvSpPr>
        <p:spPr>
          <a:xfrm>
            <a:off x="4041665" y="929281"/>
            <a:ext cx="12602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F68B4-B905-89D2-B098-F40B285EC361}"/>
              </a:ext>
            </a:extLst>
          </p:cNvPr>
          <p:cNvSpPr txBox="1"/>
          <p:nvPr/>
        </p:nvSpPr>
        <p:spPr>
          <a:xfrm>
            <a:off x="3928622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D2CE1B-72D2-216A-DB67-83D69E215625}"/>
              </a:ext>
            </a:extLst>
          </p:cNvPr>
          <p:cNvSpPr txBox="1"/>
          <p:nvPr/>
        </p:nvSpPr>
        <p:spPr>
          <a:xfrm>
            <a:off x="6664720" y="929281"/>
            <a:ext cx="13244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B3AB9D-936A-3325-AD8E-FE4AE97F1F69}"/>
              </a:ext>
            </a:extLst>
          </p:cNvPr>
          <p:cNvSpPr txBox="1"/>
          <p:nvPr/>
        </p:nvSpPr>
        <p:spPr>
          <a:xfrm>
            <a:off x="657836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CAA899-6929-5AD6-73A1-17F7A0A7C198}"/>
              </a:ext>
            </a:extLst>
          </p:cNvPr>
          <p:cNvSpPr txBox="1"/>
          <p:nvPr/>
        </p:nvSpPr>
        <p:spPr>
          <a:xfrm>
            <a:off x="9506984" y="929281"/>
            <a:ext cx="843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70E129-C1A4-0D18-B23F-2E586098886A}"/>
              </a:ext>
            </a:extLst>
          </p:cNvPr>
          <p:cNvSpPr txBox="1"/>
          <p:nvPr/>
        </p:nvSpPr>
        <p:spPr>
          <a:xfrm>
            <a:off x="9285169" y="1522221"/>
            <a:ext cx="12871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4DB2A6F-1B45-4471-E805-D7ACAFB7C58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301946" y="1190891"/>
            <a:ext cx="136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0AE8692-4F15-5EDE-55AB-D6E085AA00A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7989122" y="1190891"/>
            <a:ext cx="151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F62F8FF-2787-ED68-4AD4-05F01F8F56E5}"/>
              </a:ext>
            </a:extLst>
          </p:cNvPr>
          <p:cNvSpPr txBox="1"/>
          <p:nvPr/>
        </p:nvSpPr>
        <p:spPr>
          <a:xfrm>
            <a:off x="4924516" y="4166229"/>
            <a:ext cx="231364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the one with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spearman 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7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8BAA3-F124-C171-8448-4ADEA6DCCEAC}"/>
              </a:ext>
            </a:extLst>
          </p:cNvPr>
          <p:cNvSpPr txBox="1"/>
          <p:nvPr/>
        </p:nvSpPr>
        <p:spPr>
          <a:xfrm>
            <a:off x="1364791" y="929281"/>
            <a:ext cx="1818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D1D85A-696C-B7C5-93B1-F25FD8D1C26D}"/>
              </a:ext>
            </a:extLst>
          </p:cNvPr>
          <p:cNvSpPr txBox="1"/>
          <p:nvPr/>
        </p:nvSpPr>
        <p:spPr>
          <a:xfrm>
            <a:off x="153067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N=222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1390922-17E0-70E7-0F94-16FF1515B9E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182917" y="1190891"/>
            <a:ext cx="85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004F62-2845-AE00-900E-C8021374ED70}"/>
              </a:ext>
            </a:extLst>
          </p:cNvPr>
          <p:cNvSpPr txBox="1"/>
          <p:nvPr/>
        </p:nvSpPr>
        <p:spPr>
          <a:xfrm>
            <a:off x="4041665" y="929281"/>
            <a:ext cx="12602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F68B4-B905-89D2-B098-F40B285EC361}"/>
              </a:ext>
            </a:extLst>
          </p:cNvPr>
          <p:cNvSpPr txBox="1"/>
          <p:nvPr/>
        </p:nvSpPr>
        <p:spPr>
          <a:xfrm>
            <a:off x="3928622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50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D2CE1B-72D2-216A-DB67-83D69E215625}"/>
              </a:ext>
            </a:extLst>
          </p:cNvPr>
          <p:cNvSpPr txBox="1"/>
          <p:nvPr/>
        </p:nvSpPr>
        <p:spPr>
          <a:xfrm>
            <a:off x="6664720" y="929281"/>
            <a:ext cx="13244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B3AB9D-936A-3325-AD8E-FE4AE97F1F69}"/>
              </a:ext>
            </a:extLst>
          </p:cNvPr>
          <p:cNvSpPr txBox="1"/>
          <p:nvPr/>
        </p:nvSpPr>
        <p:spPr>
          <a:xfrm>
            <a:off x="657836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CAA899-6929-5AD6-73A1-17F7A0A7C198}"/>
              </a:ext>
            </a:extLst>
          </p:cNvPr>
          <p:cNvSpPr txBox="1"/>
          <p:nvPr/>
        </p:nvSpPr>
        <p:spPr>
          <a:xfrm>
            <a:off x="9506984" y="929281"/>
            <a:ext cx="843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70E129-C1A4-0D18-B23F-2E586098886A}"/>
              </a:ext>
            </a:extLst>
          </p:cNvPr>
          <p:cNvSpPr txBox="1"/>
          <p:nvPr/>
        </p:nvSpPr>
        <p:spPr>
          <a:xfrm>
            <a:off x="9285169" y="1522221"/>
            <a:ext cx="12871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4DB2A6F-1B45-4471-E805-D7ACAFB7C58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301946" y="1190891"/>
            <a:ext cx="136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0AE8692-4F15-5EDE-55AB-D6E085AA00A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7989122" y="1190891"/>
            <a:ext cx="151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ADF9895-5C5C-79AB-DF84-092895BC186E}"/>
              </a:ext>
            </a:extLst>
          </p:cNvPr>
          <p:cNvSpPr txBox="1"/>
          <p:nvPr/>
        </p:nvSpPr>
        <p:spPr>
          <a:xfrm>
            <a:off x="497002" y="2435951"/>
            <a:ext cx="1015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最大相关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最小冗余特征选择：在存在其他所选特征的情况下通过其冗余来惩罚特征的相关性</a:t>
            </a:r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B6F527B5-67F8-E154-D64F-F8A2CEE77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61" y="2870425"/>
            <a:ext cx="3595677" cy="7796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BF88120-DB6D-8EBD-E1B1-F623417888EA}"/>
              </a:ext>
            </a:extLst>
          </p:cNvPr>
          <p:cNvSpPr txBox="1"/>
          <p:nvPr/>
        </p:nvSpPr>
        <p:spPr>
          <a:xfrm>
            <a:off x="312498" y="3783941"/>
            <a:ext cx="4032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特征集</a:t>
            </a:r>
            <a:r>
              <a:rPr lang="en-US" altLang="zh-CN" dirty="0"/>
              <a:t>S</a:t>
            </a:r>
            <a:r>
              <a:rPr lang="zh-CN" altLang="en-US" dirty="0"/>
              <a:t>与类</a:t>
            </a:r>
            <a:r>
              <a:rPr lang="en-US" altLang="zh-CN" dirty="0"/>
              <a:t>c</a:t>
            </a:r>
            <a:r>
              <a:rPr lang="zh-CN" altLang="en-US" dirty="0"/>
              <a:t>的相关性：</a:t>
            </a:r>
            <a:endParaRPr lang="en-US" altLang="zh-CN" dirty="0"/>
          </a:p>
          <a:p>
            <a:pPr algn="r"/>
            <a:r>
              <a:rPr lang="zh-CN" altLang="en-US" dirty="0">
                <a:solidFill>
                  <a:srgbClr val="222222"/>
                </a:solidFill>
                <a:effectLst/>
              </a:rPr>
              <a:t>各特征与类</a:t>
            </a:r>
            <a:r>
              <a:rPr lang="en-US" altLang="zh-CN" dirty="0">
                <a:solidFill>
                  <a:srgbClr val="222222"/>
                </a:solidFill>
                <a:effectLst/>
              </a:rPr>
              <a:t>c</a:t>
            </a:r>
            <a:r>
              <a:rPr lang="zh-CN" altLang="en-US" dirty="0">
                <a:solidFill>
                  <a:srgbClr val="222222"/>
                </a:solidFill>
                <a:effectLst/>
              </a:rPr>
              <a:t>间所有互信息值的平均值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EAF217-53A9-5F11-E558-2C05E7B3D3BD}"/>
              </a:ext>
            </a:extLst>
          </p:cNvPr>
          <p:cNvSpPr txBox="1"/>
          <p:nvPr/>
        </p:nvSpPr>
        <p:spPr>
          <a:xfrm>
            <a:off x="3276391" y="3075581"/>
            <a:ext cx="101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互信息：</a:t>
            </a:r>
          </a:p>
        </p:txBody>
      </p:sp>
      <p:pic>
        <p:nvPicPr>
          <p:cNvPr id="26" name="图片 25" descr="黑色的钟表&#10;&#10;中度可信度描述已自动生成">
            <a:extLst>
              <a:ext uri="{FF2B5EF4-FFF2-40B4-BE49-F238E27FC236}">
                <a16:creationId xmlns:a16="http://schemas.microsoft.com/office/drawing/2014/main" id="{B5EC0A10-E743-77E7-D967-3AC9476AD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93" y="3789900"/>
            <a:ext cx="2806722" cy="7796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7600355-B669-9CB8-25BE-A283AD264125}"/>
              </a:ext>
            </a:extLst>
          </p:cNvPr>
          <p:cNvSpPr txBox="1"/>
          <p:nvPr/>
        </p:nvSpPr>
        <p:spPr>
          <a:xfrm>
            <a:off x="914076" y="4709375"/>
            <a:ext cx="34312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特征集</a:t>
            </a:r>
            <a:r>
              <a:rPr lang="en-US" altLang="zh-CN" dirty="0"/>
              <a:t>S</a:t>
            </a:r>
            <a:r>
              <a:rPr lang="zh-CN" altLang="en-US" dirty="0"/>
              <a:t>中所有特征的冗余：</a:t>
            </a:r>
            <a:endParaRPr lang="en-US" altLang="zh-CN" dirty="0"/>
          </a:p>
          <a:p>
            <a:pPr algn="r"/>
            <a:r>
              <a:rPr lang="zh-CN" altLang="en-US" dirty="0">
                <a:solidFill>
                  <a:srgbClr val="222222"/>
                </a:solidFill>
                <a:effectLst/>
              </a:rPr>
              <a:t>各特征间所有互信息值的平均值</a:t>
            </a:r>
            <a:endParaRPr lang="zh-CN" altLang="en-US" dirty="0"/>
          </a:p>
          <a:p>
            <a:pPr algn="r"/>
            <a:endParaRPr lang="zh-CN" altLang="en-US" dirty="0"/>
          </a:p>
        </p:txBody>
      </p:sp>
      <p:pic>
        <p:nvPicPr>
          <p:cNvPr id="32" name="图片 31" descr="示意图&#10;&#10;描述已自动生成">
            <a:extLst>
              <a:ext uri="{FF2B5EF4-FFF2-40B4-BE49-F238E27FC236}">
                <a16:creationId xmlns:a16="http://schemas.microsoft.com/office/drawing/2014/main" id="{1B8D12B3-A700-6895-A0F4-207E94850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49" y="4709375"/>
            <a:ext cx="2614809" cy="779645"/>
          </a:xfrm>
          <a:prstGeom prst="rect">
            <a:avLst/>
          </a:prstGeom>
        </p:spPr>
      </p:pic>
      <p:pic>
        <p:nvPicPr>
          <p:cNvPr id="34" name="图片 33" descr="文本, 信件&#10;&#10;描述已自动生成">
            <a:extLst>
              <a:ext uri="{FF2B5EF4-FFF2-40B4-BE49-F238E27FC236}">
                <a16:creationId xmlns:a16="http://schemas.microsoft.com/office/drawing/2014/main" id="{B9879C36-1A50-AE66-67A4-62ADEE31A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62" y="5730858"/>
            <a:ext cx="4314825" cy="742950"/>
          </a:xfrm>
          <a:prstGeom prst="rect">
            <a:avLst/>
          </a:prstGeom>
        </p:spPr>
      </p:pic>
      <p:pic>
        <p:nvPicPr>
          <p:cNvPr id="36" name="图片 35" descr="图表&#10;&#10;描述已自动生成">
            <a:extLst>
              <a:ext uri="{FF2B5EF4-FFF2-40B4-BE49-F238E27FC236}">
                <a16:creationId xmlns:a16="http://schemas.microsoft.com/office/drawing/2014/main" id="{C0EC2F1D-39CB-ED0F-02F3-8D28FBAC5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01" y="5628850"/>
            <a:ext cx="3829050" cy="933450"/>
          </a:xfrm>
          <a:prstGeom prst="rect">
            <a:avLst/>
          </a:prstGeom>
        </p:spPr>
      </p:pic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54489AA-AFCA-C16A-05FD-16DCCAAD188D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5414987" y="6095575"/>
            <a:ext cx="735214" cy="6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272F11F-DDB5-BE95-0461-19C59CCECBE4}"/>
              </a:ext>
            </a:extLst>
          </p:cNvPr>
          <p:cNvSpPr txBox="1"/>
          <p:nvPr/>
        </p:nvSpPr>
        <p:spPr>
          <a:xfrm>
            <a:off x="7737208" y="4059702"/>
            <a:ext cx="3866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给定一组特征，在剩余特征中找到使上式最大的特征，并以此排序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77F71851-81F3-932C-517F-CD5E2C9149E3}"/>
              </a:ext>
            </a:extLst>
          </p:cNvPr>
          <p:cNvCxnSpPr>
            <a:stCxn id="41" idx="2"/>
            <a:endCxn id="36" idx="0"/>
          </p:cNvCxnSpPr>
          <p:nvPr/>
        </p:nvCxnSpPr>
        <p:spPr>
          <a:xfrm rot="5400000">
            <a:off x="8406262" y="4364497"/>
            <a:ext cx="922817" cy="16058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0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8BAA3-F124-C171-8448-4ADEA6DCCEAC}"/>
              </a:ext>
            </a:extLst>
          </p:cNvPr>
          <p:cNvSpPr txBox="1"/>
          <p:nvPr/>
        </p:nvSpPr>
        <p:spPr>
          <a:xfrm>
            <a:off x="1364791" y="929281"/>
            <a:ext cx="1818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D1D85A-696C-B7C5-93B1-F25FD8D1C26D}"/>
              </a:ext>
            </a:extLst>
          </p:cNvPr>
          <p:cNvSpPr txBox="1"/>
          <p:nvPr/>
        </p:nvSpPr>
        <p:spPr>
          <a:xfrm>
            <a:off x="153067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N=222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1390922-17E0-70E7-0F94-16FF1515B9E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182917" y="1190891"/>
            <a:ext cx="85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004F62-2845-AE00-900E-C8021374ED70}"/>
              </a:ext>
            </a:extLst>
          </p:cNvPr>
          <p:cNvSpPr txBox="1"/>
          <p:nvPr/>
        </p:nvSpPr>
        <p:spPr>
          <a:xfrm>
            <a:off x="4041665" y="929281"/>
            <a:ext cx="12602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F68B4-B905-89D2-B098-F40B285EC361}"/>
              </a:ext>
            </a:extLst>
          </p:cNvPr>
          <p:cNvSpPr txBox="1"/>
          <p:nvPr/>
        </p:nvSpPr>
        <p:spPr>
          <a:xfrm>
            <a:off x="3928622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D2CE1B-72D2-216A-DB67-83D69E215625}"/>
              </a:ext>
            </a:extLst>
          </p:cNvPr>
          <p:cNvSpPr txBox="1"/>
          <p:nvPr/>
        </p:nvSpPr>
        <p:spPr>
          <a:xfrm>
            <a:off x="6664720" y="929281"/>
            <a:ext cx="13244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B3AB9D-936A-3325-AD8E-FE4AE97F1F69}"/>
              </a:ext>
            </a:extLst>
          </p:cNvPr>
          <p:cNvSpPr txBox="1"/>
          <p:nvPr/>
        </p:nvSpPr>
        <p:spPr>
          <a:xfrm>
            <a:off x="657836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CAA899-6929-5AD6-73A1-17F7A0A7C198}"/>
              </a:ext>
            </a:extLst>
          </p:cNvPr>
          <p:cNvSpPr txBox="1"/>
          <p:nvPr/>
        </p:nvSpPr>
        <p:spPr>
          <a:xfrm>
            <a:off x="9506984" y="929281"/>
            <a:ext cx="843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70E129-C1A4-0D18-B23F-2E586098886A}"/>
              </a:ext>
            </a:extLst>
          </p:cNvPr>
          <p:cNvSpPr txBox="1"/>
          <p:nvPr/>
        </p:nvSpPr>
        <p:spPr>
          <a:xfrm>
            <a:off x="9285169" y="1522221"/>
            <a:ext cx="12871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4DB2A6F-1B45-4471-E805-D7ACAFB7C58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301946" y="1190891"/>
            <a:ext cx="136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0AE8692-4F15-5EDE-55AB-D6E085AA00A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7989122" y="1190891"/>
            <a:ext cx="151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BFCBDCC-9112-6C7B-F4B1-A013786E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87" y="2966583"/>
            <a:ext cx="3459433" cy="26845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7A6B8A4F-B6CB-23E5-C1E2-FDC91F029D79}"/>
              </a:ext>
            </a:extLst>
          </p:cNvPr>
          <p:cNvSpPr txBox="1"/>
          <p:nvPr/>
        </p:nvSpPr>
        <p:spPr>
          <a:xfrm>
            <a:off x="1986221" y="2443363"/>
            <a:ext cx="15199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LassoCV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C9161AB-68EF-7BCE-CA8D-7F643D69CD5E}"/>
              </a:ext>
            </a:extLst>
          </p:cNvPr>
          <p:cNvSpPr txBox="1"/>
          <p:nvPr/>
        </p:nvSpPr>
        <p:spPr>
          <a:xfrm>
            <a:off x="1045256" y="5650250"/>
            <a:ext cx="34018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alpha: 0.0108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6720D73-254D-6983-6F6C-4B03CFE8EAD2}"/>
              </a:ext>
            </a:extLst>
          </p:cNvPr>
          <p:cNvSpPr txBox="1"/>
          <p:nvPr/>
        </p:nvSpPr>
        <p:spPr>
          <a:xfrm>
            <a:off x="5301946" y="3756737"/>
            <a:ext cx="102143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4DDB930B-0DAF-FB72-50F8-BC41AB1BE42C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4447149" y="4018347"/>
            <a:ext cx="854797" cy="18935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DEF25133-BCA5-4B23-3DD1-FD4DE5ED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074" y="2958504"/>
            <a:ext cx="4725131" cy="2119685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5DA24F8-924E-9177-B2FD-397A18C390CA}"/>
              </a:ext>
            </a:extLst>
          </p:cNvPr>
          <p:cNvCxnSpPr>
            <a:cxnSpLocks/>
            <a:stCxn id="47" idx="3"/>
            <a:endCxn id="54" idx="1"/>
          </p:cNvCxnSpPr>
          <p:nvPr/>
        </p:nvCxnSpPr>
        <p:spPr>
          <a:xfrm>
            <a:off x="6323379" y="4018347"/>
            <a:ext cx="296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2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8BAA3-F124-C171-8448-4ADEA6DCCEAC}"/>
              </a:ext>
            </a:extLst>
          </p:cNvPr>
          <p:cNvSpPr txBox="1"/>
          <p:nvPr/>
        </p:nvSpPr>
        <p:spPr>
          <a:xfrm>
            <a:off x="1364791" y="929281"/>
            <a:ext cx="1818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D1D85A-696C-B7C5-93B1-F25FD8D1C26D}"/>
              </a:ext>
            </a:extLst>
          </p:cNvPr>
          <p:cNvSpPr txBox="1"/>
          <p:nvPr/>
        </p:nvSpPr>
        <p:spPr>
          <a:xfrm>
            <a:off x="153067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N=222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1390922-17E0-70E7-0F94-16FF1515B9E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182917" y="1190891"/>
            <a:ext cx="85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004F62-2845-AE00-900E-C8021374ED70}"/>
              </a:ext>
            </a:extLst>
          </p:cNvPr>
          <p:cNvSpPr txBox="1"/>
          <p:nvPr/>
        </p:nvSpPr>
        <p:spPr>
          <a:xfrm>
            <a:off x="4041665" y="929281"/>
            <a:ext cx="12602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F68B4-B905-89D2-B098-F40B285EC361}"/>
              </a:ext>
            </a:extLst>
          </p:cNvPr>
          <p:cNvSpPr txBox="1"/>
          <p:nvPr/>
        </p:nvSpPr>
        <p:spPr>
          <a:xfrm>
            <a:off x="3928622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D2CE1B-72D2-216A-DB67-83D69E215625}"/>
              </a:ext>
            </a:extLst>
          </p:cNvPr>
          <p:cNvSpPr txBox="1"/>
          <p:nvPr/>
        </p:nvSpPr>
        <p:spPr>
          <a:xfrm>
            <a:off x="6664720" y="929281"/>
            <a:ext cx="13244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B3AB9D-936A-3325-AD8E-FE4AE97F1F69}"/>
              </a:ext>
            </a:extLst>
          </p:cNvPr>
          <p:cNvSpPr txBox="1"/>
          <p:nvPr/>
        </p:nvSpPr>
        <p:spPr>
          <a:xfrm>
            <a:off x="6578361" y="1522221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CAA899-6929-5AD6-73A1-17F7A0A7C198}"/>
              </a:ext>
            </a:extLst>
          </p:cNvPr>
          <p:cNvSpPr txBox="1"/>
          <p:nvPr/>
        </p:nvSpPr>
        <p:spPr>
          <a:xfrm>
            <a:off x="9506984" y="929281"/>
            <a:ext cx="843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70E129-C1A4-0D18-B23F-2E586098886A}"/>
              </a:ext>
            </a:extLst>
          </p:cNvPr>
          <p:cNvSpPr txBox="1"/>
          <p:nvPr/>
        </p:nvSpPr>
        <p:spPr>
          <a:xfrm>
            <a:off x="9285169" y="1522221"/>
            <a:ext cx="12871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4DB2A6F-1B45-4471-E805-D7ACAFB7C58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301946" y="1190891"/>
            <a:ext cx="136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0AE8692-4F15-5EDE-55AB-D6E085AA00A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7989122" y="1190891"/>
            <a:ext cx="151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D450F5B-9B7F-9CC4-B965-C9FAA8FD55E2}"/>
              </a:ext>
            </a:extLst>
          </p:cNvPr>
          <p:cNvSpPr txBox="1"/>
          <p:nvPr/>
        </p:nvSpPr>
        <p:spPr>
          <a:xfrm>
            <a:off x="1018595" y="2369052"/>
            <a:ext cx="1015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递归式特征消除：反复建立模型，根据系数排除表现较差特征，在剩余特征上重复该过程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D787FD-4B03-7129-18E1-4D596951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32" y="3129923"/>
            <a:ext cx="3032895" cy="22435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D3234BB-8E97-1154-65AF-EEE3645D863D}"/>
              </a:ext>
            </a:extLst>
          </p:cNvPr>
          <p:cNvSpPr txBox="1"/>
          <p:nvPr/>
        </p:nvSpPr>
        <p:spPr>
          <a:xfrm>
            <a:off x="1015452" y="3994086"/>
            <a:ext cx="134203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RFECV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05F6D8-1947-A33F-4891-A435881FB265}"/>
              </a:ext>
            </a:extLst>
          </p:cNvPr>
          <p:cNvSpPr txBox="1"/>
          <p:nvPr/>
        </p:nvSpPr>
        <p:spPr>
          <a:xfrm>
            <a:off x="368640" y="4591162"/>
            <a:ext cx="26356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Estimator: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08D1F38-76CA-DEB1-59A3-179AA917ADD9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2357486" y="4251679"/>
            <a:ext cx="843646" cy="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F72B80C-E114-95A7-D0D5-1708CDAA3D90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 flipV="1">
            <a:off x="6234027" y="4249070"/>
            <a:ext cx="344334" cy="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D4A3A806-9BE3-774E-0F38-924CE161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61" y="3086605"/>
            <a:ext cx="5182653" cy="23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4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5F28F5-EDF5-4271-A11E-4FA6725CEA00}"/>
              </a:ext>
            </a:extLst>
          </p:cNvPr>
          <p:cNvSpPr txBox="1"/>
          <p:nvPr/>
        </p:nvSpPr>
        <p:spPr>
          <a:xfrm>
            <a:off x="2802237" y="2042464"/>
            <a:ext cx="1818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5B60A-A480-C19C-DD72-2ED37B8489E7}"/>
              </a:ext>
            </a:extLst>
          </p:cNvPr>
          <p:cNvSpPr txBox="1"/>
          <p:nvPr/>
        </p:nvSpPr>
        <p:spPr>
          <a:xfrm>
            <a:off x="2968117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N=222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A1292ED-A95D-14B8-FEA1-439EAB5C868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4620363" y="2304074"/>
            <a:ext cx="85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C2DBCDC-FA55-3009-485F-C6D556731807}"/>
              </a:ext>
            </a:extLst>
          </p:cNvPr>
          <p:cNvSpPr txBox="1"/>
          <p:nvPr/>
        </p:nvSpPr>
        <p:spPr>
          <a:xfrm>
            <a:off x="5479111" y="2042464"/>
            <a:ext cx="12602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AB2671-A927-2247-EA4C-4AAFB2FB5607}"/>
              </a:ext>
            </a:extLst>
          </p:cNvPr>
          <p:cNvSpPr txBox="1"/>
          <p:nvPr/>
        </p:nvSpPr>
        <p:spPr>
          <a:xfrm>
            <a:off x="5366068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44FB4E-B015-EF18-E283-5CAA7A28104A}"/>
              </a:ext>
            </a:extLst>
          </p:cNvPr>
          <p:cNvSpPr txBox="1"/>
          <p:nvPr/>
        </p:nvSpPr>
        <p:spPr>
          <a:xfrm>
            <a:off x="7862942" y="2042464"/>
            <a:ext cx="13244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678E69-D779-99A6-4727-B717F571DBB9}"/>
              </a:ext>
            </a:extLst>
          </p:cNvPr>
          <p:cNvSpPr txBox="1"/>
          <p:nvPr/>
        </p:nvSpPr>
        <p:spPr>
          <a:xfrm>
            <a:off x="7776583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DCA0CA-FCE6-D0C5-C0D6-8B7EE6D62BE2}"/>
              </a:ext>
            </a:extLst>
          </p:cNvPr>
          <p:cNvSpPr txBox="1"/>
          <p:nvPr/>
        </p:nvSpPr>
        <p:spPr>
          <a:xfrm>
            <a:off x="10267844" y="2042464"/>
            <a:ext cx="843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17718E-91BF-1C19-3628-A821014AF7AF}"/>
              </a:ext>
            </a:extLst>
          </p:cNvPr>
          <p:cNvSpPr txBox="1"/>
          <p:nvPr/>
        </p:nvSpPr>
        <p:spPr>
          <a:xfrm>
            <a:off x="10046029" y="2635404"/>
            <a:ext cx="12871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3C0313-FE08-7220-0DB5-179080E3EC4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739392" y="2304074"/>
            <a:ext cx="112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FD02161-D1EA-9269-0A06-1AF6C3A642A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9187344" y="2304074"/>
            <a:ext cx="108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8B4E2AE-F197-803B-DB99-E9ED7A939417}"/>
              </a:ext>
            </a:extLst>
          </p:cNvPr>
          <p:cNvSpPr txBox="1"/>
          <p:nvPr/>
        </p:nvSpPr>
        <p:spPr>
          <a:xfrm>
            <a:off x="1239123" y="4129856"/>
            <a:ext cx="99170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rTHA_original_gldm_LargeDependenceHighGrayLevelEmphasis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lGPi_original_glcm_Correlation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rCAU_original_glszm_LargeAreaHighGrayLevelEmphasis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rCAU_original_glcm_Idn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81593-FDBE-BCC2-6B8A-2C530CE7A787}"/>
              </a:ext>
            </a:extLst>
          </p:cNvPr>
          <p:cNvSpPr txBox="1"/>
          <p:nvPr/>
        </p:nvSpPr>
        <p:spPr>
          <a:xfrm>
            <a:off x="1010039" y="2042464"/>
            <a:ext cx="104067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F653B0-A905-C78B-58A0-26C0EF9C02A5}"/>
              </a:ext>
            </a:extLst>
          </p:cNvPr>
          <p:cNvSpPr txBox="1"/>
          <p:nvPr/>
        </p:nvSpPr>
        <p:spPr>
          <a:xfrm>
            <a:off x="787192" y="2635404"/>
            <a:ext cx="14863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N=86*16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E8B884C-B47D-F111-03AD-2E19B316895F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2050709" y="2304074"/>
            <a:ext cx="751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9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588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Extraction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3C574A-F68D-5B0F-DDF1-CB43D8DCBEF9}"/>
              </a:ext>
            </a:extLst>
          </p:cNvPr>
          <p:cNvSpPr txBox="1"/>
          <p:nvPr/>
        </p:nvSpPr>
        <p:spPr>
          <a:xfrm>
            <a:off x="966092" y="1346528"/>
            <a:ext cx="10650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features (whole brain/ROIs)</a:t>
            </a:r>
          </a:p>
          <a:p>
            <a:pPr marL="1200150" lvl="1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Volume, cortical thickness</a:t>
            </a:r>
          </a:p>
          <a:p>
            <a:pPr marL="1200150" lvl="1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Cortical information</a:t>
            </a:r>
          </a:p>
          <a:p>
            <a:pPr marL="742950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features (using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PyRadiomics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1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First-order: average, central moments, entropy</a:t>
            </a:r>
          </a:p>
          <a:p>
            <a:pPr marL="1200150" lvl="1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Second-order: GLCM, GLSZM, run length matrix</a:t>
            </a:r>
          </a:p>
          <a:p>
            <a:pPr marL="742950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voxels</a:t>
            </a:r>
          </a:p>
          <a:p>
            <a:pPr marL="1200150" lvl="1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 ROI-based</a:t>
            </a:r>
          </a:p>
          <a:p>
            <a:pPr marL="1200150" lvl="1" indent="-742950"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voxel-based</a:t>
            </a:r>
          </a:p>
        </p:txBody>
      </p:sp>
    </p:spTree>
    <p:extLst>
      <p:ext uri="{BB962C8B-B14F-4D97-AF65-F5344CB8AC3E}">
        <p14:creationId xmlns:p14="http://schemas.microsoft.com/office/powerpoint/2010/main" val="161527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Selected Features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B4E2AE-F197-803B-DB99-E9ED7A939417}"/>
              </a:ext>
            </a:extLst>
          </p:cNvPr>
          <p:cNvSpPr txBox="1"/>
          <p:nvPr/>
        </p:nvSpPr>
        <p:spPr>
          <a:xfrm>
            <a:off x="845840" y="998481"/>
            <a:ext cx="9917086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rTHA_original_gldm_LargeDependenceHighGrayLevelEmphasis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joint distribution of large dependence with higher gray-level values.</a:t>
            </a:r>
          </a:p>
          <a:p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lGPi_original_glcm_Correlation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linear dependency of gray level values to their respective voxels in the GLCM.</a:t>
            </a:r>
          </a:p>
          <a:p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rCAU_original_glszm_LargeAreaHighGrayLevelEmphasis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proportion in the image of the joint distribution of larger size zones with higher gray-level values.</a:t>
            </a:r>
          </a:p>
          <a:p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rCAU_original_glcm_Idn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of the local homogeneity of an image. IDN normalizes the difference between the neighboring intensity values by dividing over the total number of discrete intensity values.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88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Selected Features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3FE78D-E814-CC6C-BBA4-5A1FEE46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51" y="1060173"/>
            <a:ext cx="5561566" cy="54268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63F127-6565-D78D-0FEF-CFEC7FA5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77" y="1060173"/>
            <a:ext cx="5660958" cy="54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 Classification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66468F-6A55-9364-E4D4-7226AE0F8515}"/>
              </a:ext>
            </a:extLst>
          </p:cNvPr>
          <p:cNvSpPr txBox="1"/>
          <p:nvPr/>
        </p:nvSpPr>
        <p:spPr>
          <a:xfrm>
            <a:off x="2974187" y="3238221"/>
            <a:ext cx="9637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8587C-A673-7249-BBDC-B112CA626890}"/>
              </a:ext>
            </a:extLst>
          </p:cNvPr>
          <p:cNvSpPr txBox="1"/>
          <p:nvPr/>
        </p:nvSpPr>
        <p:spPr>
          <a:xfrm>
            <a:off x="2725722" y="3900649"/>
            <a:ext cx="14606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924F9D-5EE8-E68D-1623-08FDB3B95C79}"/>
              </a:ext>
            </a:extLst>
          </p:cNvPr>
          <p:cNvSpPr/>
          <p:nvPr/>
        </p:nvSpPr>
        <p:spPr>
          <a:xfrm>
            <a:off x="2431434" y="2361206"/>
            <a:ext cx="2049230" cy="2294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E22E2D-073F-4523-B208-A37D0173C4CB}"/>
              </a:ext>
            </a:extLst>
          </p:cNvPr>
          <p:cNvSpPr txBox="1"/>
          <p:nvPr/>
        </p:nvSpPr>
        <p:spPr>
          <a:xfrm>
            <a:off x="2776215" y="2575793"/>
            <a:ext cx="13596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ACBA8-B705-0FC7-5354-458A5609B84E}"/>
              </a:ext>
            </a:extLst>
          </p:cNvPr>
          <p:cNvSpPr txBox="1"/>
          <p:nvPr/>
        </p:nvSpPr>
        <p:spPr>
          <a:xfrm>
            <a:off x="636198" y="5293881"/>
            <a:ext cx="149771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DBCB32-974C-E661-B254-4AEE3B770FCD}"/>
              </a:ext>
            </a:extLst>
          </p:cNvPr>
          <p:cNvSpPr txBox="1"/>
          <p:nvPr/>
        </p:nvSpPr>
        <p:spPr>
          <a:xfrm>
            <a:off x="559350" y="1943989"/>
            <a:ext cx="165141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5-fold CV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DBC06C-E3EB-D33D-6F18-1E641F963046}"/>
              </a:ext>
            </a:extLst>
          </p:cNvPr>
          <p:cNvSpPr/>
          <p:nvPr/>
        </p:nvSpPr>
        <p:spPr>
          <a:xfrm>
            <a:off x="483905" y="2584562"/>
            <a:ext cx="1802304" cy="1848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B9D17D-5C97-FE23-BEA7-192F6EABFE1D}"/>
              </a:ext>
            </a:extLst>
          </p:cNvPr>
          <p:cNvSpPr/>
          <p:nvPr/>
        </p:nvSpPr>
        <p:spPr>
          <a:xfrm>
            <a:off x="777365" y="2816356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7BB01C-48A2-C2A5-B6FE-6DEA1374A56A}"/>
              </a:ext>
            </a:extLst>
          </p:cNvPr>
          <p:cNvSpPr/>
          <p:nvPr/>
        </p:nvSpPr>
        <p:spPr>
          <a:xfrm>
            <a:off x="1022530" y="2816356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5FF7E0-9501-4C1E-373F-D96A46DB73D4}"/>
              </a:ext>
            </a:extLst>
          </p:cNvPr>
          <p:cNvSpPr/>
          <p:nvPr/>
        </p:nvSpPr>
        <p:spPr>
          <a:xfrm>
            <a:off x="1267695" y="2816356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CD29F4-54CF-FABA-CEF8-4992AAFACA2B}"/>
              </a:ext>
            </a:extLst>
          </p:cNvPr>
          <p:cNvSpPr/>
          <p:nvPr/>
        </p:nvSpPr>
        <p:spPr>
          <a:xfrm>
            <a:off x="1512860" y="2816356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05C7D56-51BC-A000-12C7-9389151E270A}"/>
              </a:ext>
            </a:extLst>
          </p:cNvPr>
          <p:cNvSpPr/>
          <p:nvPr/>
        </p:nvSpPr>
        <p:spPr>
          <a:xfrm>
            <a:off x="1758025" y="2816356"/>
            <a:ext cx="245165" cy="993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926CD02-ECD3-6BC5-2E3F-4D20FC706C04}"/>
              </a:ext>
            </a:extLst>
          </p:cNvPr>
          <p:cNvSpPr/>
          <p:nvPr/>
        </p:nvSpPr>
        <p:spPr>
          <a:xfrm>
            <a:off x="777365" y="3127662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B5251-6AB5-A91A-5972-16F826BB1EBB}"/>
              </a:ext>
            </a:extLst>
          </p:cNvPr>
          <p:cNvSpPr/>
          <p:nvPr/>
        </p:nvSpPr>
        <p:spPr>
          <a:xfrm>
            <a:off x="1022530" y="3127662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8D32CC8-A98F-5FE1-A98B-FDEC68AEA3DB}"/>
              </a:ext>
            </a:extLst>
          </p:cNvPr>
          <p:cNvSpPr/>
          <p:nvPr/>
        </p:nvSpPr>
        <p:spPr>
          <a:xfrm>
            <a:off x="1267695" y="3127662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87B7BB-12E7-AB7F-AEA9-E4A392611F55}"/>
              </a:ext>
            </a:extLst>
          </p:cNvPr>
          <p:cNvSpPr/>
          <p:nvPr/>
        </p:nvSpPr>
        <p:spPr>
          <a:xfrm>
            <a:off x="1512860" y="3127662"/>
            <a:ext cx="245165" cy="993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F3FCD3-F1BD-98BB-669E-4E61B831AB7F}"/>
              </a:ext>
            </a:extLst>
          </p:cNvPr>
          <p:cNvSpPr/>
          <p:nvPr/>
        </p:nvSpPr>
        <p:spPr>
          <a:xfrm>
            <a:off x="1758025" y="3127662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C067D1-063F-0864-631B-0D811B9A9CB6}"/>
              </a:ext>
            </a:extLst>
          </p:cNvPr>
          <p:cNvSpPr/>
          <p:nvPr/>
        </p:nvSpPr>
        <p:spPr>
          <a:xfrm>
            <a:off x="774356" y="3438968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A90AF2-7A68-EABC-1452-FE31609EC317}"/>
              </a:ext>
            </a:extLst>
          </p:cNvPr>
          <p:cNvSpPr/>
          <p:nvPr/>
        </p:nvSpPr>
        <p:spPr>
          <a:xfrm>
            <a:off x="1019521" y="3438968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A0750C7-9705-6DF7-8C43-C342393D691C}"/>
              </a:ext>
            </a:extLst>
          </p:cNvPr>
          <p:cNvSpPr/>
          <p:nvPr/>
        </p:nvSpPr>
        <p:spPr>
          <a:xfrm>
            <a:off x="1264686" y="3438968"/>
            <a:ext cx="245165" cy="993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FCE916F-F5C9-7DE9-D436-9A453F41927C}"/>
              </a:ext>
            </a:extLst>
          </p:cNvPr>
          <p:cNvSpPr/>
          <p:nvPr/>
        </p:nvSpPr>
        <p:spPr>
          <a:xfrm>
            <a:off x="1509851" y="3438968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6AB943-CAE2-CEB6-D172-61C83B77F440}"/>
              </a:ext>
            </a:extLst>
          </p:cNvPr>
          <p:cNvSpPr/>
          <p:nvPr/>
        </p:nvSpPr>
        <p:spPr>
          <a:xfrm>
            <a:off x="1755016" y="3438968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AA15759-5750-8072-DFF3-A091EDA1A0A1}"/>
              </a:ext>
            </a:extLst>
          </p:cNvPr>
          <p:cNvSpPr/>
          <p:nvPr/>
        </p:nvSpPr>
        <p:spPr>
          <a:xfrm>
            <a:off x="774356" y="3750634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D4008A2-2DD3-9999-54D0-17B218DC45AD}"/>
              </a:ext>
            </a:extLst>
          </p:cNvPr>
          <p:cNvSpPr/>
          <p:nvPr/>
        </p:nvSpPr>
        <p:spPr>
          <a:xfrm>
            <a:off x="1019521" y="3750634"/>
            <a:ext cx="245165" cy="993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D921677-A64B-0B80-DF93-DC176F5132FD}"/>
              </a:ext>
            </a:extLst>
          </p:cNvPr>
          <p:cNvSpPr/>
          <p:nvPr/>
        </p:nvSpPr>
        <p:spPr>
          <a:xfrm>
            <a:off x="1264686" y="3750634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428E29-FE54-3581-AEA6-C0E6E73B17B5}"/>
              </a:ext>
            </a:extLst>
          </p:cNvPr>
          <p:cNvSpPr/>
          <p:nvPr/>
        </p:nvSpPr>
        <p:spPr>
          <a:xfrm>
            <a:off x="1509851" y="3750634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3DC0EF8-B04A-FF1C-7ED7-C9C3BBEA6895}"/>
              </a:ext>
            </a:extLst>
          </p:cNvPr>
          <p:cNvSpPr/>
          <p:nvPr/>
        </p:nvSpPr>
        <p:spPr>
          <a:xfrm>
            <a:off x="1755016" y="3750634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D20A4B9-3EC0-2081-99C9-1423E17E5BC0}"/>
              </a:ext>
            </a:extLst>
          </p:cNvPr>
          <p:cNvSpPr/>
          <p:nvPr/>
        </p:nvSpPr>
        <p:spPr>
          <a:xfrm>
            <a:off x="774356" y="4061580"/>
            <a:ext cx="245165" cy="993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29F7DA8-17A8-A37D-685F-959E46809EDA}"/>
              </a:ext>
            </a:extLst>
          </p:cNvPr>
          <p:cNvSpPr/>
          <p:nvPr/>
        </p:nvSpPr>
        <p:spPr>
          <a:xfrm>
            <a:off x="1019521" y="4061580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16D4153-0425-EADC-BE29-D7EA8D1EA0AD}"/>
              </a:ext>
            </a:extLst>
          </p:cNvPr>
          <p:cNvSpPr/>
          <p:nvPr/>
        </p:nvSpPr>
        <p:spPr>
          <a:xfrm>
            <a:off x="1264686" y="4061580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12F687A-7C54-37DE-6299-49FCDF8387E0}"/>
              </a:ext>
            </a:extLst>
          </p:cNvPr>
          <p:cNvSpPr/>
          <p:nvPr/>
        </p:nvSpPr>
        <p:spPr>
          <a:xfrm>
            <a:off x="1509851" y="4061580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1CAAC5-B200-CA27-8601-A95D4E1BFC1E}"/>
              </a:ext>
            </a:extLst>
          </p:cNvPr>
          <p:cNvSpPr/>
          <p:nvPr/>
        </p:nvSpPr>
        <p:spPr>
          <a:xfrm>
            <a:off x="1755016" y="4061580"/>
            <a:ext cx="245165" cy="9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4FE813C-F383-66BB-A1DA-47C7C9C15750}"/>
              </a:ext>
            </a:extLst>
          </p:cNvPr>
          <p:cNvCxnSpPr>
            <a:cxnSpLocks/>
            <a:stCxn id="16" idx="0"/>
            <a:endCxn id="19" idx="2"/>
          </p:cNvCxnSpPr>
          <p:nvPr/>
        </p:nvCxnSpPr>
        <p:spPr>
          <a:xfrm flipV="1">
            <a:off x="1385057" y="4432638"/>
            <a:ext cx="0" cy="86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270818D-2D3D-660A-080A-3F84F4545550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>
            <a:off x="2286209" y="3508600"/>
            <a:ext cx="145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FA93B991-A1FF-0857-9620-9EE3887A2034}"/>
              </a:ext>
            </a:extLst>
          </p:cNvPr>
          <p:cNvSpPr txBox="1"/>
          <p:nvPr/>
        </p:nvSpPr>
        <p:spPr>
          <a:xfrm>
            <a:off x="4625889" y="3158857"/>
            <a:ext cx="194796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79CE8F3-607A-9385-8BDB-EABA5ABFE942}"/>
              </a:ext>
            </a:extLst>
          </p:cNvPr>
          <p:cNvCxnSpPr>
            <a:cxnSpLocks/>
            <a:stCxn id="10" idx="3"/>
            <a:endCxn id="56" idx="1"/>
          </p:cNvCxnSpPr>
          <p:nvPr/>
        </p:nvCxnSpPr>
        <p:spPr>
          <a:xfrm>
            <a:off x="4480664" y="3508600"/>
            <a:ext cx="145225" cy="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98BEF57C-6965-FEFE-9891-C48532478787}"/>
              </a:ext>
            </a:extLst>
          </p:cNvPr>
          <p:cNvSpPr txBox="1"/>
          <p:nvPr/>
        </p:nvSpPr>
        <p:spPr>
          <a:xfrm>
            <a:off x="6782103" y="3246990"/>
            <a:ext cx="9494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98B60C0-C0C4-3BDC-18CB-744C1C706707}"/>
              </a:ext>
            </a:extLst>
          </p:cNvPr>
          <p:cNvCxnSpPr>
            <a:cxnSpLocks/>
            <a:stCxn id="56" idx="3"/>
            <a:endCxn id="70" idx="1"/>
          </p:cNvCxnSpPr>
          <p:nvPr/>
        </p:nvCxnSpPr>
        <p:spPr>
          <a:xfrm flipV="1">
            <a:off x="6573858" y="3508600"/>
            <a:ext cx="208245" cy="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1411BB60-43C6-DF9D-9ED1-9C4285838530}"/>
              </a:ext>
            </a:extLst>
          </p:cNvPr>
          <p:cNvCxnSpPr>
            <a:cxnSpLocks/>
            <a:stCxn id="16" idx="3"/>
            <a:endCxn id="70" idx="2"/>
          </p:cNvCxnSpPr>
          <p:nvPr/>
        </p:nvCxnSpPr>
        <p:spPr>
          <a:xfrm flipV="1">
            <a:off x="2133916" y="3770210"/>
            <a:ext cx="5122933" cy="1785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EC93D6E8-9F72-91D7-0BE9-86E763F117E4}"/>
              </a:ext>
            </a:extLst>
          </p:cNvPr>
          <p:cNvSpPr txBox="1"/>
          <p:nvPr/>
        </p:nvSpPr>
        <p:spPr>
          <a:xfrm>
            <a:off x="8767091" y="1364064"/>
            <a:ext cx="169469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 22/Neg 24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55318A5-27BE-7F5E-C518-55BBAB0694F9}"/>
              </a:ext>
            </a:extLst>
          </p:cNvPr>
          <p:cNvSpPr txBox="1"/>
          <p:nvPr/>
        </p:nvSpPr>
        <p:spPr>
          <a:xfrm>
            <a:off x="8788788" y="2361961"/>
            <a:ext cx="16594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B40EE2C-ECF2-54EF-FCCC-2FBCAD63D5F0}"/>
              </a:ext>
            </a:extLst>
          </p:cNvPr>
          <p:cNvSpPr txBox="1"/>
          <p:nvPr/>
        </p:nvSpPr>
        <p:spPr>
          <a:xfrm>
            <a:off x="6407897" y="2361206"/>
            <a:ext cx="16979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937F90E-C33D-D138-DAC2-8D40B6AE74DC}"/>
              </a:ext>
            </a:extLst>
          </p:cNvPr>
          <p:cNvCxnSpPr>
            <a:cxnSpLocks/>
            <a:stCxn id="70" idx="0"/>
            <a:endCxn id="83" idx="2"/>
          </p:cNvCxnSpPr>
          <p:nvPr/>
        </p:nvCxnSpPr>
        <p:spPr>
          <a:xfrm flipH="1" flipV="1">
            <a:off x="7256848" y="2884426"/>
            <a:ext cx="1" cy="36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FF0627A-D530-969E-9730-C59B2B68D55A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>
            <a:off x="9614439" y="1764174"/>
            <a:ext cx="4064" cy="59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46F17C77-7330-4FB0-6DC8-69121B6400C8}"/>
              </a:ext>
            </a:extLst>
          </p:cNvPr>
          <p:cNvCxnSpPr>
            <a:cxnSpLocks/>
            <a:stCxn id="83" idx="3"/>
            <a:endCxn id="82" idx="1"/>
          </p:cNvCxnSpPr>
          <p:nvPr/>
        </p:nvCxnSpPr>
        <p:spPr>
          <a:xfrm>
            <a:off x="8105798" y="2622816"/>
            <a:ext cx="682990" cy="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6724ACB5-38AD-9D4F-29C9-4E31ECBADAD0}"/>
              </a:ext>
            </a:extLst>
          </p:cNvPr>
          <p:cNvSpPr txBox="1"/>
          <p:nvPr/>
        </p:nvSpPr>
        <p:spPr>
          <a:xfrm>
            <a:off x="8532605" y="3249172"/>
            <a:ext cx="83869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y_true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CE4B648-C78F-C77E-61FE-D39121FC54BA}"/>
              </a:ext>
            </a:extLst>
          </p:cNvPr>
          <p:cNvSpPr txBox="1"/>
          <p:nvPr/>
        </p:nvSpPr>
        <p:spPr>
          <a:xfrm>
            <a:off x="9828729" y="3249172"/>
            <a:ext cx="8963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AB7DA784-0ECE-F8D4-5BF4-6BA8E5BC6CE4}"/>
              </a:ext>
            </a:extLst>
          </p:cNvPr>
          <p:cNvCxnSpPr>
            <a:cxnSpLocks/>
            <a:stCxn id="82" idx="2"/>
            <a:endCxn id="99" idx="0"/>
          </p:cNvCxnSpPr>
          <p:nvPr/>
        </p:nvCxnSpPr>
        <p:spPr>
          <a:xfrm rot="5400000">
            <a:off x="9103232" y="2733900"/>
            <a:ext cx="363991" cy="6665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B3096F8D-D957-E3F8-CCF6-EB9310A78B33}"/>
              </a:ext>
            </a:extLst>
          </p:cNvPr>
          <p:cNvCxnSpPr>
            <a:cxnSpLocks/>
            <a:stCxn id="82" idx="2"/>
            <a:endCxn id="100" idx="0"/>
          </p:cNvCxnSpPr>
          <p:nvPr/>
        </p:nvCxnSpPr>
        <p:spPr>
          <a:xfrm rot="16200000" flipH="1">
            <a:off x="9765721" y="2737963"/>
            <a:ext cx="363991" cy="658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82F03ED-EC7B-F58D-698C-25D85C68A750}"/>
              </a:ext>
            </a:extLst>
          </p:cNvPr>
          <p:cNvSpPr txBox="1"/>
          <p:nvPr/>
        </p:nvSpPr>
        <p:spPr>
          <a:xfrm>
            <a:off x="8190011" y="4111276"/>
            <a:ext cx="28488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N=1000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A5C7CAAE-01EE-BAC9-8177-17315092B13A}"/>
              </a:ext>
            </a:extLst>
          </p:cNvPr>
          <p:cNvCxnSpPr>
            <a:cxnSpLocks/>
            <a:stCxn id="99" idx="2"/>
            <a:endCxn id="108" idx="0"/>
          </p:cNvCxnSpPr>
          <p:nvPr/>
        </p:nvCxnSpPr>
        <p:spPr>
          <a:xfrm rot="16200000" flipH="1">
            <a:off x="9052198" y="3549034"/>
            <a:ext cx="461994" cy="662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B11BBC5F-2EB8-92B6-CBBE-C42A46E26671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 rot="5400000">
            <a:off x="9714688" y="3549035"/>
            <a:ext cx="461994" cy="662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FCCC727-7981-C79C-31A6-0A5021A8E558}"/>
              </a:ext>
            </a:extLst>
          </p:cNvPr>
          <p:cNvSpPr txBox="1"/>
          <p:nvPr/>
        </p:nvSpPr>
        <p:spPr>
          <a:xfrm>
            <a:off x="8291000" y="5293881"/>
            <a:ext cx="26468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CI, p-value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98DD1E6B-1D61-AD3B-7308-3E40673AF831}"/>
              </a:ext>
            </a:extLst>
          </p:cNvPr>
          <p:cNvCxnSpPr>
            <a:cxnSpLocks/>
            <a:stCxn id="108" idx="2"/>
            <a:endCxn id="115" idx="0"/>
          </p:cNvCxnSpPr>
          <p:nvPr/>
        </p:nvCxnSpPr>
        <p:spPr>
          <a:xfrm flipH="1">
            <a:off x="9614439" y="4634496"/>
            <a:ext cx="1" cy="65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9C997A4-6FD1-345B-66E5-362FC7FC9A1F}"/>
              </a:ext>
            </a:extLst>
          </p:cNvPr>
          <p:cNvSpPr txBox="1"/>
          <p:nvPr/>
        </p:nvSpPr>
        <p:spPr>
          <a:xfrm>
            <a:off x="8951950" y="778960"/>
            <a:ext cx="13249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CBBA871-4AF3-8FF1-5214-AF968196B1E6}"/>
              </a:ext>
            </a:extLst>
          </p:cNvPr>
          <p:cNvSpPr txBox="1"/>
          <p:nvPr/>
        </p:nvSpPr>
        <p:spPr>
          <a:xfrm>
            <a:off x="537709" y="5878656"/>
            <a:ext cx="169469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 86/Neg 87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54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1132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Logistic Regression w/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LASSO + RFE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8E66D-D00D-F611-9704-A05F10068EEB}"/>
              </a:ext>
            </a:extLst>
          </p:cNvPr>
          <p:cNvSpPr txBox="1"/>
          <p:nvPr/>
        </p:nvSpPr>
        <p:spPr>
          <a:xfrm>
            <a:off x="554290" y="2064829"/>
            <a:ext cx="3759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train: 0.71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[0.63, 0.78]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[0.59, 0.87]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D36F27-ED73-AA89-6D17-D6F9028C78C1}"/>
              </a:ext>
            </a:extLst>
          </p:cNvPr>
          <p:cNvSpPr txBox="1"/>
          <p:nvPr/>
        </p:nvSpPr>
        <p:spPr>
          <a:xfrm>
            <a:off x="554290" y="4444607"/>
            <a:ext cx="38443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train: 0.77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[0.70, 0.83]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[0.61, 0.88]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903A2C-F862-A90E-9C26-42C6D66E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81" y="1158465"/>
            <a:ext cx="3270390" cy="2574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1BA207-E386-A330-8903-D8AB21E2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42" y="1225391"/>
            <a:ext cx="2895332" cy="24059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1475B1-45BC-A1D4-15E8-EE0460A07091}"/>
              </a:ext>
            </a:extLst>
          </p:cNvPr>
          <p:cNvSpPr txBox="1"/>
          <p:nvPr/>
        </p:nvSpPr>
        <p:spPr>
          <a:xfrm>
            <a:off x="554290" y="916158"/>
            <a:ext cx="4033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= 0.012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7870EF-7C31-4F9F-D8D8-C5E6B9DB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81" y="4071523"/>
            <a:ext cx="3270390" cy="25744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70EA3-E3CD-CAC8-F7E3-1B95E21E9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742" y="4155753"/>
            <a:ext cx="2842902" cy="240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852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SVM w/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LASSO + RFE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1E659E-78C6-A09B-4B3A-708958F9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81" y="1158465"/>
            <a:ext cx="3270390" cy="2574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EBC69B-F4F9-6D20-CF8D-1E3DFB69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41" y="1220431"/>
            <a:ext cx="2948919" cy="24505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24EF06-9ACF-06AA-89EE-99D5EAE8B119}"/>
              </a:ext>
            </a:extLst>
          </p:cNvPr>
          <p:cNvSpPr txBox="1"/>
          <p:nvPr/>
        </p:nvSpPr>
        <p:spPr>
          <a:xfrm>
            <a:off x="554290" y="2064829"/>
            <a:ext cx="3759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train: 0.77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[0.68, 0.83]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0.71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[0.54, 0.85]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E6D043-9C57-E3DF-FFE9-89D8A71052C3}"/>
              </a:ext>
            </a:extLst>
          </p:cNvPr>
          <p:cNvSpPr txBox="1"/>
          <p:nvPr/>
        </p:nvSpPr>
        <p:spPr>
          <a:xfrm>
            <a:off x="554290" y="4444607"/>
            <a:ext cx="3759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train: 0.82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[0.75, 0.87]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0.77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[0.62, 0.89]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CEF9D2-DD75-67AD-F3A7-F26E132D007A}"/>
              </a:ext>
            </a:extLst>
          </p:cNvPr>
          <p:cNvSpPr txBox="1"/>
          <p:nvPr/>
        </p:nvSpPr>
        <p:spPr>
          <a:xfrm>
            <a:off x="554290" y="916158"/>
            <a:ext cx="4033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&lt; 0.01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56BBBB-F6C6-12FD-E95B-20F6A26C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81" y="4065326"/>
            <a:ext cx="3270390" cy="25744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38E771-7DC4-BA70-4674-D4583297E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741" y="4127292"/>
            <a:ext cx="2895517" cy="24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928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w/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LASSO + RFE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0F5A15-781A-44A0-4228-4964C983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81" y="1158465"/>
            <a:ext cx="3270390" cy="25744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E82E79-2AF5-03C6-3C4E-1CFBE243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41" y="1225391"/>
            <a:ext cx="2883797" cy="24405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366EFD-3416-D8C6-0D1D-8D6266D5937D}"/>
              </a:ext>
            </a:extLst>
          </p:cNvPr>
          <p:cNvSpPr txBox="1"/>
          <p:nvPr/>
        </p:nvSpPr>
        <p:spPr>
          <a:xfrm>
            <a:off x="554290" y="2064829"/>
            <a:ext cx="3759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train: 0.97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[0.93, 0.98]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[0.60, 0.89]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13095C-3771-0FDD-32BD-33DCCC038294}"/>
              </a:ext>
            </a:extLst>
          </p:cNvPr>
          <p:cNvSpPr txBox="1"/>
          <p:nvPr/>
        </p:nvSpPr>
        <p:spPr>
          <a:xfrm>
            <a:off x="554290" y="4444607"/>
            <a:ext cx="3759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train: 1.0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0.81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CI: [0.65, 0.91]</a:t>
            </a:r>
            <a:endParaRPr lang="fr-FR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60ECDB-8E4E-C292-445B-6A89E26308B0}"/>
              </a:ext>
            </a:extLst>
          </p:cNvPr>
          <p:cNvSpPr txBox="1"/>
          <p:nvPr/>
        </p:nvSpPr>
        <p:spPr>
          <a:xfrm>
            <a:off x="554290" y="916158"/>
            <a:ext cx="4033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&lt; 0.01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BD634F-8D10-1B8B-122F-A0BADA2B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81" y="4065327"/>
            <a:ext cx="3270390" cy="25744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2F837B-E7E1-4A42-5B6E-0DF7ECD1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741" y="4132253"/>
            <a:ext cx="2883797" cy="24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1061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Linear Regression w/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mRMR+LASSO+RFE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366EFD-3416-D8C6-0D1D-8D6266D5937D}"/>
              </a:ext>
            </a:extLst>
          </p:cNvPr>
          <p:cNvSpPr txBox="1"/>
          <p:nvPr/>
        </p:nvSpPr>
        <p:spPr>
          <a:xfrm>
            <a:off x="852464" y="1452182"/>
            <a:ext cx="20168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train: 0.12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0.11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13095C-3771-0FDD-32BD-33DCCC038294}"/>
              </a:ext>
            </a:extLst>
          </p:cNvPr>
          <p:cNvSpPr txBox="1"/>
          <p:nvPr/>
        </p:nvSpPr>
        <p:spPr>
          <a:xfrm>
            <a:off x="852464" y="4299140"/>
            <a:ext cx="27222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Demo+Clinic+Img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train: 0.22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test: </a:t>
            </a:r>
            <a:r>
              <a:rPr lang="fr-F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0.24</a:t>
            </a:r>
          </a:p>
          <a:p>
            <a:r>
              <a:rPr lang="fr-F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7D0329-B57E-B6F8-DD08-5D352B24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83" y="1177336"/>
            <a:ext cx="3350383" cy="24886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551A5C-B381-E012-07DE-328EC9DA0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182" y="4003820"/>
            <a:ext cx="3350383" cy="25296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6A53D2-5E0A-AE10-3F11-C2AF005E9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9" y="1182641"/>
            <a:ext cx="3273287" cy="24833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C4D999C-1D6C-96ED-1C0C-9BD464D96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83" y="4299140"/>
            <a:ext cx="3877296" cy="17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588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Extraction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1014A0-C75D-4819-8377-74E4220CDE94}"/>
              </a:ext>
            </a:extLst>
          </p:cNvPr>
          <p:cNvSpPr txBox="1"/>
          <p:nvPr/>
        </p:nvSpPr>
        <p:spPr>
          <a:xfrm>
            <a:off x="718135" y="1697911"/>
            <a:ext cx="58381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3D7790-EEE9-ABA9-736D-598C34AF0B74}"/>
              </a:ext>
            </a:extLst>
          </p:cNvPr>
          <p:cNvSpPr txBox="1"/>
          <p:nvPr/>
        </p:nvSpPr>
        <p:spPr>
          <a:xfrm>
            <a:off x="2917996" y="1697911"/>
            <a:ext cx="15936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GM, WM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7E02521-C653-50AB-036D-E1083603BB7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01949" y="1959521"/>
            <a:ext cx="1616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6BF9429-5488-EF34-8994-F95AD106B6C5}"/>
              </a:ext>
            </a:extLst>
          </p:cNvPr>
          <p:cNvSpPr txBox="1"/>
          <p:nvPr/>
        </p:nvSpPr>
        <p:spPr>
          <a:xfrm>
            <a:off x="1301949" y="1559411"/>
            <a:ext cx="159210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2C1A9-F340-66DD-031F-617BEFCA5CB7}"/>
              </a:ext>
            </a:extLst>
          </p:cNvPr>
          <p:cNvSpPr txBox="1"/>
          <p:nvPr/>
        </p:nvSpPr>
        <p:spPr>
          <a:xfrm>
            <a:off x="5744975" y="1697911"/>
            <a:ext cx="27045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 ROIs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4BB1AF1-0F02-B7B8-76F6-D8E483748ED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511637" y="1959521"/>
            <a:ext cx="1233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960695B-D748-522F-A384-DBD6C6214962}"/>
              </a:ext>
            </a:extLst>
          </p:cNvPr>
          <p:cNvSpPr txBox="1"/>
          <p:nvPr/>
        </p:nvSpPr>
        <p:spPr>
          <a:xfrm>
            <a:off x="4534043" y="1559411"/>
            <a:ext cx="121725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Atlas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D41CC6-BE28-0C18-0E26-EFFDD3C5D317}"/>
              </a:ext>
            </a:extLst>
          </p:cNvPr>
          <p:cNvSpPr txBox="1"/>
          <p:nvPr/>
        </p:nvSpPr>
        <p:spPr>
          <a:xfrm>
            <a:off x="8927973" y="1697911"/>
            <a:ext cx="27993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Voxel-based ROIs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F27D139D-C1B3-F869-EEAA-8D0D35C0C70F}"/>
              </a:ext>
            </a:extLst>
          </p:cNvPr>
          <p:cNvCxnSpPr>
            <a:stCxn id="7" idx="0"/>
            <a:endCxn id="19" idx="0"/>
          </p:cNvCxnSpPr>
          <p:nvPr/>
        </p:nvCxnSpPr>
        <p:spPr>
          <a:xfrm rot="5400000" flipH="1" flipV="1">
            <a:off x="7021234" y="-1608506"/>
            <a:ext cx="12700" cy="66128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DEEEC0F-D98A-BB11-4C08-2BCA53D78A01}"/>
              </a:ext>
            </a:extLst>
          </p:cNvPr>
          <p:cNvSpPr txBox="1"/>
          <p:nvPr/>
        </p:nvSpPr>
        <p:spPr>
          <a:xfrm>
            <a:off x="6327505" y="1074909"/>
            <a:ext cx="76976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5CECAE-AF02-6800-1B9E-57F6171E746D}"/>
              </a:ext>
            </a:extLst>
          </p:cNvPr>
          <p:cNvSpPr txBox="1"/>
          <p:nvPr/>
        </p:nvSpPr>
        <p:spPr>
          <a:xfrm>
            <a:off x="1016202" y="4525431"/>
            <a:ext cx="247696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Information</a:t>
            </a:r>
          </a:p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Voxels</a:t>
            </a:r>
            <a:endParaRPr lang="zh-CN" alt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D072F51-38AF-E54F-2561-5310BB68454B}"/>
              </a:ext>
            </a:extLst>
          </p:cNvPr>
          <p:cNvSpPr txBox="1"/>
          <p:nvPr/>
        </p:nvSpPr>
        <p:spPr>
          <a:xfrm>
            <a:off x="924831" y="5288153"/>
            <a:ext cx="26597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volume, cortical thickness,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asymmetry degree 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4A2E282-1361-4326-598C-4858A899B6CB}"/>
              </a:ext>
            </a:extLst>
          </p:cNvPr>
          <p:cNvSpPr txBox="1"/>
          <p:nvPr/>
        </p:nvSpPr>
        <p:spPr>
          <a:xfrm>
            <a:off x="9205840" y="4525431"/>
            <a:ext cx="1895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Voxels</a:t>
            </a:r>
            <a:endParaRPr lang="zh-CN" alt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BF7698-EA76-9DE2-9B08-EBAFD4670F72}"/>
              </a:ext>
            </a:extLst>
          </p:cNvPr>
          <p:cNvSpPr txBox="1"/>
          <p:nvPr/>
        </p:nvSpPr>
        <p:spPr>
          <a:xfrm>
            <a:off x="4977824" y="4525431"/>
            <a:ext cx="258013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Features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CB4ACB-A4E8-4500-61D7-FD40BE46E655}"/>
              </a:ext>
            </a:extLst>
          </p:cNvPr>
          <p:cNvSpPr txBox="1"/>
          <p:nvPr/>
        </p:nvSpPr>
        <p:spPr>
          <a:xfrm>
            <a:off x="5220487" y="5149963"/>
            <a:ext cx="209480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-order, 2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-order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(avg, entropy,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glcm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C635040-A5C1-DC98-44D2-4D0D506A00E4}"/>
              </a:ext>
            </a:extLst>
          </p:cNvPr>
          <p:cNvCxnSpPr>
            <a:stCxn id="6" idx="2"/>
            <a:endCxn id="26" idx="0"/>
          </p:cNvCxnSpPr>
          <p:nvPr/>
        </p:nvCxnSpPr>
        <p:spPr>
          <a:xfrm>
            <a:off x="1010042" y="2221131"/>
            <a:ext cx="1244640" cy="230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A3C878F7-3DFB-1E55-6242-226E71E8BBE5}"/>
              </a:ext>
            </a:extLst>
          </p:cNvPr>
          <p:cNvCxnSpPr>
            <a:stCxn id="7" idx="2"/>
            <a:endCxn id="26" idx="0"/>
          </p:cNvCxnSpPr>
          <p:nvPr/>
        </p:nvCxnSpPr>
        <p:spPr>
          <a:xfrm flipH="1">
            <a:off x="2254682" y="2221131"/>
            <a:ext cx="1460135" cy="230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00D0134-77B3-D78D-3246-5C04D80BEFF4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 flipH="1">
            <a:off x="2254682" y="2221131"/>
            <a:ext cx="4842587" cy="230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BA4543C-A419-DE2E-85D5-95C8779ABF87}"/>
              </a:ext>
            </a:extLst>
          </p:cNvPr>
          <p:cNvCxnSpPr>
            <a:stCxn id="19" idx="2"/>
            <a:endCxn id="33" idx="0"/>
          </p:cNvCxnSpPr>
          <p:nvPr/>
        </p:nvCxnSpPr>
        <p:spPr>
          <a:xfrm flipH="1">
            <a:off x="6267889" y="2221131"/>
            <a:ext cx="4059762" cy="230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EB34F30-5D0C-4295-2555-E772F26A287D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 flipH="1">
            <a:off x="6267889" y="2221131"/>
            <a:ext cx="829380" cy="230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8E7DEE1-0F9C-B05F-0957-2E4C61DD9E25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flipH="1">
            <a:off x="10153440" y="2221131"/>
            <a:ext cx="174211" cy="2304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99ABE41B-045D-A5E7-49E2-4E3F3C576CFA}"/>
              </a:ext>
            </a:extLst>
          </p:cNvPr>
          <p:cNvCxnSpPr>
            <a:cxnSpLocks/>
            <a:stCxn id="10" idx="2"/>
            <a:endCxn id="31" idx="0"/>
          </p:cNvCxnSpPr>
          <p:nvPr/>
        </p:nvCxnSpPr>
        <p:spPr>
          <a:xfrm>
            <a:off x="7097269" y="2221131"/>
            <a:ext cx="3056171" cy="2304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2082213-4BD9-9854-4757-3028C1E30123}"/>
              </a:ext>
            </a:extLst>
          </p:cNvPr>
          <p:cNvSpPr txBox="1"/>
          <p:nvPr/>
        </p:nvSpPr>
        <p:spPr>
          <a:xfrm>
            <a:off x="9104918" y="5149962"/>
            <a:ext cx="20970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processing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9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958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Extraction (statistical features)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BE41C3-4C28-D818-525E-CB7220D82001}"/>
              </a:ext>
            </a:extLst>
          </p:cNvPr>
          <p:cNvSpPr txBox="1"/>
          <p:nvPr/>
        </p:nvSpPr>
        <p:spPr>
          <a:xfrm>
            <a:off x="8265766" y="1309907"/>
            <a:ext cx="36943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GM, WM, subcortical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(cortical thickness)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(asymmetry degree)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degree of gyrification at the vertex level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structural complexity in the cerebral cortex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linear distance from the inner surface of the brain to the outer surface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8119E0-BDCF-88DA-A5F7-D3EB8436D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" y="1136956"/>
            <a:ext cx="7958552" cy="54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91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Extraction (texture features)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EE9DD67-CF17-5460-A616-5E8A3EF22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1" y="1555803"/>
            <a:ext cx="10394837" cy="43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3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91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Extraction (texture features)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47101D-764A-FE93-7FE2-B50EF656E9E6}"/>
              </a:ext>
            </a:extLst>
          </p:cNvPr>
          <p:cNvSpPr txBox="1"/>
          <p:nvPr/>
        </p:nvSpPr>
        <p:spPr>
          <a:xfrm>
            <a:off x="641414" y="1094736"/>
            <a:ext cx="110138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features extracted by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PyRadiomics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First-order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Statistical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avg, variance, kurtosis, skewness, energy …</a:t>
            </a:r>
          </a:p>
          <a:p>
            <a:pPr marL="742950" indent="-74295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Not used due to registration (all ROIs have the same shape)</a:t>
            </a:r>
          </a:p>
          <a:p>
            <a:pPr marL="742950" indent="-74295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GLCM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 Level Co-occurrence Matrix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distribution of co-occurring pixel values at a given offset</a:t>
            </a:r>
          </a:p>
          <a:p>
            <a:pPr marL="742950" indent="-74295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GLRLM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 Level Run Length Matrix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line of pixels in a certain direction with the same intensity value</a:t>
            </a:r>
          </a:p>
          <a:p>
            <a:pPr marL="742950" indent="-74295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GLSZM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 Level Size Zone Matrix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number of connected voxels that share the same gray level intensity</a:t>
            </a:r>
          </a:p>
          <a:p>
            <a:pPr marL="742950" indent="-74295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GLDM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 Level Dependence Matrix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number of connected voxels within distance that are dependent on the center 	voxel</a:t>
            </a:r>
          </a:p>
        </p:txBody>
      </p:sp>
    </p:spTree>
    <p:extLst>
      <p:ext uri="{BB962C8B-B14F-4D97-AF65-F5344CB8AC3E}">
        <p14:creationId xmlns:p14="http://schemas.microsoft.com/office/powerpoint/2010/main" val="94365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8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Extraction (raw voxels)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E6C079-FF0D-5788-1C3B-4B5E6AADF5B1}"/>
              </a:ext>
            </a:extLst>
          </p:cNvPr>
          <p:cNvSpPr txBox="1"/>
          <p:nvPr/>
        </p:nvSpPr>
        <p:spPr>
          <a:xfrm>
            <a:off x="659192" y="1066838"/>
            <a:ext cx="1245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714938-6A41-5890-A45F-55E809E2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0" y="858366"/>
            <a:ext cx="9014640" cy="57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0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525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Selection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FD457-4A1B-E272-4D21-7E89964A9C51}"/>
              </a:ext>
            </a:extLst>
          </p:cNvPr>
          <p:cNvSpPr txBox="1"/>
          <p:nvPr/>
        </p:nvSpPr>
        <p:spPr>
          <a:xfrm>
            <a:off x="966092" y="1803724"/>
            <a:ext cx="10443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methods</a:t>
            </a:r>
          </a:p>
          <a:p>
            <a:pPr lvl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最大相关和最小冗余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PCA, ICA</a:t>
            </a:r>
          </a:p>
          <a:p>
            <a:pPr marL="742950" indent="-742950">
              <a:buAutoNum type="arabicPeriod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methods</a:t>
            </a:r>
          </a:p>
          <a:p>
            <a:pPr lvl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T-test, Chi2, Pearson’s Correlation Coefficient</a:t>
            </a:r>
          </a:p>
          <a:p>
            <a:pPr marL="742950" indent="-742950">
              <a:buAutoNum type="arabicPeriod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Regression/Classification models</a:t>
            </a:r>
          </a:p>
          <a:p>
            <a:pPr lvl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4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615F25-CF0E-0920-3A69-5ACB5F07D617}"/>
              </a:ext>
            </a:extLst>
          </p:cNvPr>
          <p:cNvSpPr txBox="1"/>
          <p:nvPr/>
        </p:nvSpPr>
        <p:spPr>
          <a:xfrm>
            <a:off x="344555" y="212035"/>
            <a:ext cx="678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Survey: Feature Selection (N=11)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FD457-4A1B-E272-4D21-7E89964A9C51}"/>
              </a:ext>
            </a:extLst>
          </p:cNvPr>
          <p:cNvSpPr txBox="1"/>
          <p:nvPr/>
        </p:nvSpPr>
        <p:spPr>
          <a:xfrm>
            <a:off x="874437" y="1482569"/>
            <a:ext cx="10443125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LASSO: 6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mRMR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PCA:3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Pearson’s Correlation Coefficient: 2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NCA, Chi2,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ReliefF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ReliefA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t-test, ILFS, LLBCFS, UMCFS, MDFSA, CSFA, FSASL, UFSOL …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1326</Words>
  <Application>Microsoft Office PowerPoint</Application>
  <PresentationFormat>宽屏</PresentationFormat>
  <Paragraphs>300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Arial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Junyi Yan</dc:creator>
  <cp:lastModifiedBy>Junyi Yan</cp:lastModifiedBy>
  <cp:revision>211</cp:revision>
  <dcterms:created xsi:type="dcterms:W3CDTF">2023-02-19T04:58:23Z</dcterms:created>
  <dcterms:modified xsi:type="dcterms:W3CDTF">2023-02-27T06:11:36Z</dcterms:modified>
</cp:coreProperties>
</file>